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Economica"/>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24925E-E244-4FD0-9265-5840CCEAF1D5}">
  <a:tblStyle styleId="{C424925E-E244-4FD0-9265-5840CCEAF1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087DA0B-537A-417E-A5C5-C28F52A881DC}"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regular.fntdata"/><Relationship Id="rId20" Type="http://schemas.openxmlformats.org/officeDocument/2006/relationships/slide" Target="slides/slide14.xml"/><Relationship Id="rId42" Type="http://schemas.openxmlformats.org/officeDocument/2006/relationships/font" Target="fonts/Economica-italic.fntdata"/><Relationship Id="rId41" Type="http://schemas.openxmlformats.org/officeDocument/2006/relationships/font" Target="fonts/Economica-bold.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Economica-boldItalic.fntdata"/><Relationship Id="rId24" Type="http://schemas.openxmlformats.org/officeDocument/2006/relationships/slide" Target="slides/slide18.xml"/><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acbdef67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acbdef67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scores are awarded based on the sequence in which players answer.</a:t>
            </a:r>
            <a:endParaRPr/>
          </a:p>
          <a:p>
            <a:pPr indent="0" lvl="0" marL="0" rtl="0" algn="l">
              <a:spcBef>
                <a:spcPts val="0"/>
              </a:spcBef>
              <a:spcAft>
                <a:spcPts val="0"/>
              </a:spcAft>
              <a:buNone/>
            </a:pPr>
            <a:r>
              <a:rPr lang="en"/>
              <a:t>After the game finishes, the final leaderboard will be displayed, with the highest scorer being the winner.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acbdef67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acbdef67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the introduction Yinan. I’m Shipra and I’ll be going over the Design for Maintainability section of today’s presentation.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acbdef67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acbdef67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decided on certain strategies during our planning phase. These include:</a:t>
            </a:r>
            <a:endParaRPr/>
          </a:p>
          <a:p>
            <a:pPr indent="-298450" lvl="0" marL="457200" rtl="0" algn="l">
              <a:spcBef>
                <a:spcPts val="0"/>
              </a:spcBef>
              <a:spcAft>
                <a:spcPts val="0"/>
              </a:spcAft>
              <a:buSzPts val="1100"/>
              <a:buChar char="-"/>
            </a:pPr>
            <a:r>
              <a:rPr lang="en"/>
              <a:t>Setting aside time for frequent brainstorming sessions to allow for a continuous feedback loop</a:t>
            </a:r>
            <a:endParaRPr/>
          </a:p>
          <a:p>
            <a:pPr indent="-298450" lvl="0" marL="457200" rtl="0" algn="l">
              <a:spcBef>
                <a:spcPts val="0"/>
              </a:spcBef>
              <a:spcAft>
                <a:spcPts val="0"/>
              </a:spcAft>
              <a:buSzPts val="1100"/>
              <a:buChar char="-"/>
            </a:pPr>
            <a:r>
              <a:rPr lang="en"/>
              <a:t>We also decided to implement and test features atomically so as to ensure our code is more modular, and will not be susceptible to easy disruption</a:t>
            </a:r>
            <a:endParaRPr/>
          </a:p>
          <a:p>
            <a:pPr indent="-298450" lvl="0" marL="457200" rtl="0" algn="l">
              <a:spcBef>
                <a:spcPts val="0"/>
              </a:spcBef>
              <a:spcAft>
                <a:spcPts val="0"/>
              </a:spcAft>
              <a:buSzPts val="1100"/>
              <a:buChar char="-"/>
            </a:pPr>
            <a:r>
              <a:rPr lang="en"/>
              <a:t>Lastly, the team </a:t>
            </a:r>
            <a:r>
              <a:rPr lang="en"/>
              <a:t>resolved</a:t>
            </a:r>
            <a:r>
              <a:rPr lang="en"/>
              <a:t> to ensure readable code, and provide extensive documentation for the same</a:t>
            </a:r>
            <a:endParaRPr/>
          </a:p>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acbdef670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acbdef670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discuss the system architecture. </a:t>
            </a:r>
            <a:endParaRPr/>
          </a:p>
          <a:p>
            <a:pPr indent="0" lvl="0" marL="0" rtl="0" algn="l">
              <a:spcBef>
                <a:spcPts val="0"/>
              </a:spcBef>
              <a:spcAft>
                <a:spcPts val="0"/>
              </a:spcAft>
              <a:buNone/>
            </a:pPr>
            <a:r>
              <a:rPr lang="en"/>
              <a:t>The overall structure is that of the client server architecture model, with each segment implementing layered architecture.</a:t>
            </a:r>
            <a:endParaRPr/>
          </a:p>
          <a:p>
            <a:pPr indent="-298450" lvl="0" marL="457200" rtl="0" algn="l">
              <a:spcBef>
                <a:spcPts val="0"/>
              </a:spcBef>
              <a:spcAft>
                <a:spcPts val="0"/>
              </a:spcAft>
              <a:buSzPts val="1100"/>
              <a:buChar char="-"/>
            </a:pPr>
            <a:r>
              <a:rPr lang="en"/>
              <a:t>In the client-server architecture, the user interacts with the client interface. The client sends the server a request as per the user’s instruction. The server responds to the client request and the client handles this response accordingly.</a:t>
            </a:r>
            <a:endParaRPr/>
          </a:p>
          <a:p>
            <a:pPr indent="-298450" lvl="0" marL="457200" rtl="0" algn="l">
              <a:spcBef>
                <a:spcPts val="0"/>
              </a:spcBef>
              <a:spcAft>
                <a:spcPts val="0"/>
              </a:spcAft>
              <a:buSzPts val="1100"/>
              <a:buChar char="-"/>
            </a:pPr>
            <a:r>
              <a:rPr lang="en"/>
              <a:t>The layered architecture involves components that directly interact with the components in the layer below them. It, therefore, supports the reuse of lower layer components. This model was chosen as its benefits include modularity, simplicity, flexibility, scalability, portability, robustness and implementation stability – which in turn, allows for improved maintainability.</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acbdef67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acbdef67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architecture diagram of the server. It includes:</a:t>
            </a:r>
            <a:endParaRPr/>
          </a:p>
          <a:p>
            <a:pPr indent="-298450" lvl="0" marL="457200" rtl="0" algn="l">
              <a:spcBef>
                <a:spcPts val="0"/>
              </a:spcBef>
              <a:spcAft>
                <a:spcPts val="0"/>
              </a:spcAft>
              <a:buSzPts val="1100"/>
              <a:buChar char="-"/>
            </a:pPr>
            <a:r>
              <a:rPr lang="en"/>
              <a:t>the interface: which interacts with the client</a:t>
            </a:r>
            <a:endParaRPr/>
          </a:p>
          <a:p>
            <a:pPr indent="-298450" lvl="0" marL="457200" rtl="0" algn="l">
              <a:spcBef>
                <a:spcPts val="0"/>
              </a:spcBef>
              <a:spcAft>
                <a:spcPts val="0"/>
              </a:spcAft>
              <a:buSzPts val="1100"/>
              <a:buChar char="-"/>
            </a:pPr>
            <a:r>
              <a:rPr lang="en"/>
              <a:t>the netty: which provides the interface with the information it requires</a:t>
            </a:r>
            <a:endParaRPr/>
          </a:p>
          <a:p>
            <a:pPr indent="-298450" lvl="0" marL="457200" rtl="0" algn="l">
              <a:spcBef>
                <a:spcPts val="0"/>
              </a:spcBef>
              <a:spcAft>
                <a:spcPts val="0"/>
              </a:spcAft>
              <a:buSzPts val="1100"/>
              <a:buChar char="-"/>
            </a:pPr>
            <a:r>
              <a:rPr lang="en"/>
              <a:t>and the 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b12e9557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b12e9557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client architecture is similar. It involves a presentation layer, a communication layer, a data layer and the firebase – which stores user login.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acbdef67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acbdef67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Standardisation was a big consideration when working on the application code and documentation.</a:t>
            </a:r>
            <a:endParaRPr/>
          </a:p>
          <a:p>
            <a:pPr indent="-298450" lvl="0" marL="457200" rtl="0" algn="l">
              <a:spcBef>
                <a:spcPts val="0"/>
              </a:spcBef>
              <a:spcAft>
                <a:spcPts val="0"/>
              </a:spcAft>
              <a:buSzPts val="1100"/>
              <a:buChar char="-"/>
            </a:pPr>
            <a:r>
              <a:rPr lang="en"/>
              <a:t>The team followed standard OOP best practices. Additionally, SOLID principles were also incorporated to allow for cleaner, more maintainable code.</a:t>
            </a:r>
            <a:endParaRPr/>
          </a:p>
          <a:p>
            <a:pPr indent="-298450" lvl="0" marL="457200" rtl="0" algn="l">
              <a:spcBef>
                <a:spcPts val="0"/>
              </a:spcBef>
              <a:spcAft>
                <a:spcPts val="0"/>
              </a:spcAft>
              <a:buSzPts val="1100"/>
              <a:buChar char="-"/>
            </a:pPr>
            <a:r>
              <a:rPr lang="en"/>
              <a:t>Standard naming conventions were also adopted as shown in the table.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acbdef67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acbdef67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incorporated IEEE documentation standards in both the quality plan and test plan to ensure that the application functions correctly and conforms to established requirements.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acbdef670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acbdef67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tools were used to keep track of the project code and documentation.</a:t>
            </a:r>
            <a:endParaRPr/>
          </a:p>
          <a:p>
            <a:pPr indent="-298450" lvl="0" marL="457200" rtl="0" algn="l">
              <a:spcBef>
                <a:spcPts val="0"/>
              </a:spcBef>
              <a:spcAft>
                <a:spcPts val="0"/>
              </a:spcAft>
              <a:buSzPts val="1100"/>
              <a:buChar char="-"/>
            </a:pPr>
            <a:r>
              <a:rPr lang="en"/>
              <a:t>Media Wiki was used for document organisation</a:t>
            </a:r>
            <a:endParaRPr/>
          </a:p>
          <a:p>
            <a:pPr indent="-298450" lvl="0" marL="457200" rtl="0" algn="l">
              <a:spcBef>
                <a:spcPts val="0"/>
              </a:spcBef>
              <a:spcAft>
                <a:spcPts val="0"/>
              </a:spcAft>
              <a:buSzPts val="1100"/>
              <a:buChar char="-"/>
            </a:pPr>
            <a:r>
              <a:rPr lang="en"/>
              <a:t>Deliverables were submitted via Tortoise SVN</a:t>
            </a:r>
            <a:endParaRPr/>
          </a:p>
          <a:p>
            <a:pPr indent="-298450" lvl="0" marL="457200" rtl="0" algn="l">
              <a:spcBef>
                <a:spcPts val="0"/>
              </a:spcBef>
              <a:spcAft>
                <a:spcPts val="0"/>
              </a:spcAft>
              <a:buSzPts val="1100"/>
              <a:buChar char="-"/>
            </a:pPr>
            <a:r>
              <a:rPr lang="en"/>
              <a:t>Github was used for code version control</a:t>
            </a:r>
            <a:endParaRPr/>
          </a:p>
          <a:p>
            <a:pPr indent="-298450" lvl="0" marL="457200" rtl="0" algn="l">
              <a:spcBef>
                <a:spcPts val="0"/>
              </a:spcBef>
              <a:spcAft>
                <a:spcPts val="0"/>
              </a:spcAft>
              <a:buSzPts val="1100"/>
              <a:buChar char="-"/>
            </a:pPr>
            <a:r>
              <a:rPr lang="en"/>
              <a:t>Google Drive allowed for file storage </a:t>
            </a:r>
            <a:r>
              <a:rPr lang="en"/>
              <a:t>and</a:t>
            </a:r>
            <a:r>
              <a:rPr lang="en"/>
              <a:t> efficient collaboration</a:t>
            </a:r>
            <a:endParaRPr/>
          </a:p>
          <a:p>
            <a:pPr indent="-298450" lvl="0" marL="457200" rtl="0" algn="l">
              <a:spcBef>
                <a:spcPts val="0"/>
              </a:spcBef>
              <a:spcAft>
                <a:spcPts val="0"/>
              </a:spcAft>
              <a:buSzPts val="1100"/>
              <a:buChar char="-"/>
            </a:pPr>
            <a:r>
              <a:rPr lang="en"/>
              <a:t>Lastly JIRA helped the team keep track of deliverables and maintain progress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acbdef67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acbdef67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acbdef67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facbdef67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acbdef67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acbdef67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acbdef67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acbdef67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acbdef67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acbdef67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acbdef67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acbdef67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acbdef670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acbdef670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organization is shown in this figure.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am the project manager. I </a:t>
            </a:r>
            <a:r>
              <a:rPr lang="en"/>
              <a:t>am</a:t>
            </a:r>
            <a:r>
              <a:rPr lang="en"/>
              <a:t> managing our Lead Developer Rama, our Release Manager Shipra, and our QA Manager and QA Engineer Melvin.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also have Jin Han who is our Frontend Developer, and Yinan who is our Backend developer. They are lead by Rama.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acbdef670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acbdef670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figure showing our work breakdown structure. Our work is broken down into five phases, that are Project Planning, Requirement Analysis, Software Design, Implementation and Testing. Each of them are divided into subtasks</a:t>
            </a:r>
            <a:r>
              <a:rPr lang="en">
                <a:solidFill>
                  <a:schemeClr val="dk1"/>
                </a:solidFill>
              </a:rPr>
              <a:t> as shown in the figure</a:t>
            </a:r>
            <a:r>
              <a:rPr lang="en"/>
              <a:t> for further scheduling and collaboration.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acbdef67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acbdef67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figure shows the exact schedule and timeline of our project. We can see the duration of the project is from late Aug to late Oct. The timeline contains different subtasks, each has a start time and end time. We strictly follow this gantt chart while doing our</a:t>
            </a:r>
            <a:r>
              <a:rPr lang="en"/>
              <a:t> project to ensure that all the deliverables are done by its deadline, and can be submitted to our stakeholders on time.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acbdef67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acbdef67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list of deliverables and their deadlines. We write and maintain a list of documents to make sure that project requirements are fulfilled and to establish traceability concerning what has been done. We also provide the deliverables to our stakeholders.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acbdef67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acbdef67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have a budget plan. The total budget of our project is 174K Singapore dollars. This includes our salary, some equipments, some development tools, and other budget.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acbdef67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acbdef67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acbdef67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acbdef67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acbdef67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acbdef67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risk management? Risk management is to identify, assess and responds to the risk involved in a project. A risk can be anything that could hold an impact to the deliverable of the project, or the profits generated from the project. Therefore, it is important to review and respond to each individual risk.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b12e955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b12e955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to we analysis the risk? We will be using a 5 by 5 matrix for risk analysis. Each risk will be analysed based on two scales, severity (aka Impact) and Probability. A high severity or a high probability of occurrence of the risk will result in a rating of 5 at the respective scales.</a:t>
            </a:r>
            <a:r>
              <a:rPr lang="en">
                <a:solidFill>
                  <a:schemeClr val="dk1"/>
                </a:solidFill>
              </a:rPr>
              <a:t> </a:t>
            </a:r>
            <a:r>
              <a:rPr b="1" i="1" lang="en" u="sng"/>
              <a:t>&lt;CLICK&gt;</a:t>
            </a:r>
            <a:r>
              <a:rPr lang="en">
                <a:solidFill>
                  <a:schemeClr val="dk1"/>
                </a:solidFill>
              </a:rPr>
              <a:t> </a:t>
            </a:r>
            <a:r>
              <a:rPr lang="en"/>
              <a:t>The ratings from the 2 scales are then multiplied together to form a risk probability number or RPN.</a:t>
            </a:r>
            <a:r>
              <a:rPr lang="en">
                <a:solidFill>
                  <a:schemeClr val="dk1"/>
                </a:solidFill>
              </a:rPr>
              <a:t> </a:t>
            </a:r>
            <a:r>
              <a:rPr b="1" i="1" lang="en" u="sng">
                <a:solidFill>
                  <a:schemeClr val="dk1"/>
                </a:solidFill>
              </a:rPr>
              <a:t>&lt;CLICK&gt;</a:t>
            </a:r>
            <a:r>
              <a:rPr lang="en">
                <a:solidFill>
                  <a:schemeClr val="dk1"/>
                </a:solidFill>
              </a:rPr>
              <a:t> </a:t>
            </a:r>
            <a:r>
              <a:rPr lang="en"/>
              <a:t>Risks that have RPN of less than 8 are safe to proceed while </a:t>
            </a:r>
            <a:r>
              <a:rPr b="1" i="1" lang="en" u="sng">
                <a:solidFill>
                  <a:schemeClr val="dk1"/>
                </a:solidFill>
              </a:rPr>
              <a:t>&lt;CLICK&gt;</a:t>
            </a:r>
            <a:r>
              <a:rPr lang="en"/>
              <a:t> risks that have RPN of greater than 16 needs proper risk mitigation planning before proceeding with the project.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b12e9557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b12e9557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4 types of risk mitigation or respond planning that we will be using. At the topmost step, we will be using elimination to eliminate all possible risk. This is the most effective method in risk mitigation.</a:t>
            </a:r>
            <a:r>
              <a:rPr lang="en">
                <a:solidFill>
                  <a:schemeClr val="dk1"/>
                </a:solidFill>
              </a:rPr>
              <a:t> </a:t>
            </a:r>
            <a:r>
              <a:rPr b="1" i="1" lang="en" u="sng">
                <a:solidFill>
                  <a:schemeClr val="dk1"/>
                </a:solidFill>
              </a:rPr>
              <a:t>&lt;CLICK&gt;</a:t>
            </a:r>
            <a:r>
              <a:rPr lang="en">
                <a:solidFill>
                  <a:schemeClr val="dk1"/>
                </a:solidFill>
              </a:rPr>
              <a:t> </a:t>
            </a:r>
            <a:r>
              <a:rPr lang="en"/>
              <a:t>Next, we will use substitution which replace the cause of risk with another, but produce a minor risk as compared previously.</a:t>
            </a:r>
            <a:r>
              <a:rPr lang="en">
                <a:solidFill>
                  <a:schemeClr val="dk1"/>
                </a:solidFill>
              </a:rPr>
              <a:t> </a:t>
            </a:r>
            <a:r>
              <a:rPr b="1" i="1" lang="en" u="sng">
                <a:solidFill>
                  <a:schemeClr val="dk1"/>
                </a:solidFill>
              </a:rPr>
              <a:t>&lt;CLICK&gt;</a:t>
            </a:r>
            <a:r>
              <a:rPr lang="en">
                <a:solidFill>
                  <a:schemeClr val="dk1"/>
                </a:solidFill>
              </a:rPr>
              <a:t> </a:t>
            </a:r>
            <a:r>
              <a:rPr lang="en"/>
              <a:t>We can also use administrative measures where the risks are let known to all members of the project, including the stakeholder, and the method of it from occurrence. However, the risk will still occur if the user decided to overlook the risk, be it intentionally or accidentally (Human Factor).</a:t>
            </a:r>
            <a:r>
              <a:rPr lang="en">
                <a:solidFill>
                  <a:schemeClr val="dk1"/>
                </a:solidFill>
              </a:rPr>
              <a:t> </a:t>
            </a:r>
            <a:r>
              <a:rPr b="1" i="1" lang="en" u="sng">
                <a:solidFill>
                  <a:schemeClr val="dk1"/>
                </a:solidFill>
              </a:rPr>
              <a:t>&lt;CLICK&gt;</a:t>
            </a:r>
            <a:r>
              <a:rPr lang="en">
                <a:solidFill>
                  <a:schemeClr val="dk1"/>
                </a:solidFill>
              </a:rPr>
              <a:t> </a:t>
            </a:r>
            <a:r>
              <a:rPr lang="en"/>
              <a:t>A transfer of risk, or the responsibility of it, to a third party should only be applied when all the above measures could not mitigate the risk. An example of it is buying of insurance for the server. Through the above 4 methods, each risk may have more than 1 response plan or even a mixture of different method in a single plan to reduce the likelihood and the severity of the risk.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acbdef67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acbdef67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acbdef67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acbdef67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acbdef67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acbdef67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found out that</a:t>
            </a:r>
            <a:r>
              <a:rPr lang="en"/>
              <a:t> elderly comprise about 14% of singapore’s population and this number is expected to increase exponentially to more than 25% by 2030. As our population ages, dementia, which 10 percent of the elderly population suffers, may be a more significant problem in the future. Research has shown that cognitive training may decelerate the cognitive declines associated with aging, so we decided to make a mobile game to encourage cognitive training.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acbdef67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acbdef67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application comprises of 3 main parts, I will now go through them one by 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acbdef67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acbdef67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use our application, user first need to register an account by providing a username, email address and password. After registration, user can proceed to login using their email address and password. Our application also has forget password function to send a hyperlink to user’s email and allowing user to reset their password.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acbdef67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acbdef67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login, user can create a room to play the game. User can choose to enter a password to make the room private, or leave it empty to create a public room. For this case, Tom created a new room and he is inside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can choose to join a specific room by keying in the room id and password. For this case, jerry joined the room that tom previously created. Now both jerry and tom will be inside the room.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users inside a room can leave the room by clicking on the leave room button. The room host can choose to remove players by clicking on the x button.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 can also choose to join a random public room by clicking on this button in the red box.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acbdef67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acbdef67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play the game, the room host will have to click on the start game button. The drawer, which is currently tom, will be assigned a single word and the drawer will attempt to draw a picture that resembles this word. The other players can make guesses by sending their answers in the chat. If the answer is correct, a bingo will be displayed and both the drawer and the player that answered correctly will be awarded points.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33.png"/><Relationship Id="rId7"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4.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034555"/>
            <a:ext cx="3054600" cy="15372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990"/>
              <a:buNone/>
            </a:pPr>
            <a:r>
              <a:rPr lang="en" sz="2460">
                <a:latin typeface="Arial"/>
                <a:ea typeface="Arial"/>
                <a:cs typeface="Arial"/>
                <a:sym typeface="Arial"/>
              </a:rPr>
              <a:t>CZ3002 Presentation</a:t>
            </a:r>
            <a:endParaRPr sz="2460">
              <a:latin typeface="Arial"/>
              <a:ea typeface="Arial"/>
              <a:cs typeface="Arial"/>
              <a:sym typeface="Arial"/>
            </a:endParaRPr>
          </a:p>
          <a:p>
            <a:pPr indent="0" lvl="0" marL="0" rtl="0" algn="ctr">
              <a:lnSpc>
                <a:spcPct val="115000"/>
              </a:lnSpc>
              <a:spcBef>
                <a:spcPts val="0"/>
              </a:spcBef>
              <a:spcAft>
                <a:spcPts val="0"/>
              </a:spcAft>
              <a:buSzPts val="990"/>
              <a:buNone/>
            </a:pPr>
            <a:r>
              <a:rPr lang="en" sz="4100">
                <a:latin typeface="Arial"/>
                <a:ea typeface="Arial"/>
                <a:cs typeface="Arial"/>
                <a:sym typeface="Arial"/>
              </a:rPr>
              <a:t>Team Luck</a:t>
            </a:r>
            <a:endParaRPr sz="4100">
              <a:latin typeface="Arial"/>
              <a:ea typeface="Arial"/>
              <a:cs typeface="Arial"/>
              <a:sym typeface="Arial"/>
            </a:endParaRPr>
          </a:p>
        </p:txBody>
      </p:sp>
      <p:sp>
        <p:nvSpPr>
          <p:cNvPr id="63" name="Google Shape;63;p13"/>
          <p:cNvSpPr txBox="1"/>
          <p:nvPr>
            <p:ph idx="1" type="subTitle"/>
          </p:nvPr>
        </p:nvSpPr>
        <p:spPr>
          <a:xfrm>
            <a:off x="3186600" y="2571750"/>
            <a:ext cx="2912700" cy="1816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35"/>
              <a:buNone/>
            </a:pPr>
            <a:r>
              <a:rPr lang="en" sz="1600">
                <a:latin typeface="Arial"/>
                <a:ea typeface="Arial"/>
                <a:cs typeface="Arial"/>
                <a:sym typeface="Arial"/>
              </a:rPr>
              <a:t>Bian Hengwei</a:t>
            </a:r>
            <a:endParaRPr sz="1600">
              <a:latin typeface="Arial"/>
              <a:ea typeface="Arial"/>
              <a:cs typeface="Arial"/>
              <a:sym typeface="Arial"/>
            </a:endParaRPr>
          </a:p>
          <a:p>
            <a:pPr indent="0" lvl="0" marL="0" rtl="0" algn="ctr">
              <a:lnSpc>
                <a:spcPct val="115000"/>
              </a:lnSpc>
              <a:spcBef>
                <a:spcPts val="0"/>
              </a:spcBef>
              <a:spcAft>
                <a:spcPts val="0"/>
              </a:spcAft>
              <a:buSzPts val="935"/>
              <a:buNone/>
            </a:pPr>
            <a:r>
              <a:rPr lang="en" sz="1600">
                <a:latin typeface="Arial"/>
                <a:ea typeface="Arial"/>
                <a:cs typeface="Arial"/>
                <a:sym typeface="Arial"/>
              </a:rPr>
              <a:t>He Yinan</a:t>
            </a:r>
            <a:endParaRPr sz="1600">
              <a:latin typeface="Arial"/>
              <a:ea typeface="Arial"/>
              <a:cs typeface="Arial"/>
              <a:sym typeface="Arial"/>
            </a:endParaRPr>
          </a:p>
          <a:p>
            <a:pPr indent="0" lvl="0" marL="0" rtl="0" algn="ctr">
              <a:lnSpc>
                <a:spcPct val="115000"/>
              </a:lnSpc>
              <a:spcBef>
                <a:spcPts val="0"/>
              </a:spcBef>
              <a:spcAft>
                <a:spcPts val="0"/>
              </a:spcAft>
              <a:buSzPts val="935"/>
              <a:buNone/>
            </a:pPr>
            <a:r>
              <a:rPr lang="en" sz="1600">
                <a:latin typeface="Arial"/>
                <a:ea typeface="Arial"/>
                <a:cs typeface="Arial"/>
                <a:sym typeface="Arial"/>
              </a:rPr>
              <a:t>Jin Han</a:t>
            </a:r>
            <a:endParaRPr sz="1600">
              <a:latin typeface="Arial"/>
              <a:ea typeface="Arial"/>
              <a:cs typeface="Arial"/>
              <a:sym typeface="Arial"/>
            </a:endParaRPr>
          </a:p>
          <a:p>
            <a:pPr indent="0" lvl="0" marL="0" rtl="0" algn="ctr">
              <a:lnSpc>
                <a:spcPct val="115000"/>
              </a:lnSpc>
              <a:spcBef>
                <a:spcPts val="0"/>
              </a:spcBef>
              <a:spcAft>
                <a:spcPts val="0"/>
              </a:spcAft>
              <a:buSzPts val="935"/>
              <a:buNone/>
            </a:pPr>
            <a:r>
              <a:rPr lang="en" sz="1600">
                <a:latin typeface="Arial"/>
                <a:ea typeface="Arial"/>
                <a:cs typeface="Arial"/>
                <a:sym typeface="Arial"/>
              </a:rPr>
              <a:t>Lee Yu Jie Melvin</a:t>
            </a:r>
            <a:endParaRPr sz="1600">
              <a:latin typeface="Arial"/>
              <a:ea typeface="Arial"/>
              <a:cs typeface="Arial"/>
              <a:sym typeface="Arial"/>
            </a:endParaRPr>
          </a:p>
          <a:p>
            <a:pPr indent="0" lvl="0" marL="0" rtl="0" algn="ctr">
              <a:lnSpc>
                <a:spcPct val="115000"/>
              </a:lnSpc>
              <a:spcBef>
                <a:spcPts val="0"/>
              </a:spcBef>
              <a:spcAft>
                <a:spcPts val="0"/>
              </a:spcAft>
              <a:buSzPts val="935"/>
              <a:buNone/>
            </a:pPr>
            <a:r>
              <a:rPr lang="en" sz="1600">
                <a:latin typeface="Arial"/>
                <a:ea typeface="Arial"/>
                <a:cs typeface="Arial"/>
                <a:sym typeface="Arial"/>
              </a:rPr>
              <a:t>Renganathan Ramasamy</a:t>
            </a:r>
            <a:endParaRPr sz="1600">
              <a:latin typeface="Arial"/>
              <a:ea typeface="Arial"/>
              <a:cs typeface="Arial"/>
              <a:sym typeface="Arial"/>
            </a:endParaRPr>
          </a:p>
          <a:p>
            <a:pPr indent="0" lvl="0" marL="0" rtl="0" algn="ctr">
              <a:lnSpc>
                <a:spcPct val="115000"/>
              </a:lnSpc>
              <a:spcBef>
                <a:spcPts val="0"/>
              </a:spcBef>
              <a:spcAft>
                <a:spcPts val="0"/>
              </a:spcAft>
              <a:buSzPts val="935"/>
              <a:buNone/>
            </a:pPr>
            <a:r>
              <a:rPr lang="en" sz="1600">
                <a:latin typeface="Arial"/>
                <a:ea typeface="Arial"/>
                <a:cs typeface="Arial"/>
                <a:sym typeface="Arial"/>
              </a:rPr>
              <a:t>Sannabhadti Shipra Deepak</a:t>
            </a:r>
            <a:endParaRPr sz="16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Play Game</a:t>
            </a:r>
            <a:endParaRPr b="1" sz="3000">
              <a:solidFill>
                <a:srgbClr val="000000"/>
              </a:solidFill>
              <a:latin typeface="Open Sans"/>
              <a:ea typeface="Open Sans"/>
              <a:cs typeface="Open Sans"/>
              <a:sym typeface="Open Sans"/>
            </a:endParaRPr>
          </a:p>
        </p:txBody>
      </p:sp>
      <p:sp>
        <p:nvSpPr>
          <p:cNvPr id="144" name="Google Shape;144;p22"/>
          <p:cNvSpPr txBox="1"/>
          <p:nvPr>
            <p:ph idx="1" type="body"/>
          </p:nvPr>
        </p:nvSpPr>
        <p:spPr>
          <a:xfrm>
            <a:off x="777000" y="1225225"/>
            <a:ext cx="3795000" cy="3354000"/>
          </a:xfrm>
          <a:prstGeom prst="rect">
            <a:avLst/>
          </a:prstGeom>
        </p:spPr>
        <p:txBody>
          <a:bodyPr anchorCtr="0" anchor="t" bIns="91425" lIns="91425" spcFirstLastPara="1" rIns="91425" wrap="square" tIns="91425">
            <a:normAutofit/>
          </a:bodyPr>
          <a:lstStyle/>
          <a:p>
            <a:pPr indent="0" lvl="0" marL="0" marR="0" rtl="0" algn="l">
              <a:lnSpc>
                <a:spcPct val="150000"/>
              </a:lnSpc>
              <a:spcBef>
                <a:spcPts val="0"/>
              </a:spcBef>
              <a:spcAft>
                <a:spcPts val="0"/>
              </a:spcAft>
              <a:buNone/>
            </a:pPr>
            <a:r>
              <a:rPr b="1" lang="en" sz="1400"/>
              <a:t>Leaderboard</a:t>
            </a:r>
            <a:endParaRPr b="1" sz="1400"/>
          </a:p>
          <a:p>
            <a:pPr indent="-317500" lvl="0" marL="457200" marR="0" rtl="0" algn="l">
              <a:lnSpc>
                <a:spcPct val="150000"/>
              </a:lnSpc>
              <a:spcBef>
                <a:spcPts val="0"/>
              </a:spcBef>
              <a:spcAft>
                <a:spcPts val="0"/>
              </a:spcAft>
              <a:buSzPts val="1400"/>
              <a:buChar char="●"/>
            </a:pPr>
            <a:r>
              <a:rPr lang="en" sz="1400"/>
              <a:t>Score </a:t>
            </a:r>
            <a:r>
              <a:rPr lang="en" sz="1400"/>
              <a:t>awarded</a:t>
            </a:r>
            <a:r>
              <a:rPr lang="en" sz="1400"/>
              <a:t> to player is based on the sequence player answers correctly</a:t>
            </a:r>
            <a:endParaRPr sz="1400"/>
          </a:p>
          <a:p>
            <a:pPr indent="-317500" lvl="0" marL="457200" marR="0" rtl="0" algn="l">
              <a:lnSpc>
                <a:spcPct val="150000"/>
              </a:lnSpc>
              <a:spcBef>
                <a:spcPts val="0"/>
              </a:spcBef>
              <a:spcAft>
                <a:spcPts val="0"/>
              </a:spcAft>
              <a:buSzPts val="1400"/>
              <a:buChar char="●"/>
            </a:pPr>
            <a:r>
              <a:rPr lang="en" sz="1400"/>
              <a:t>Display the final score of players</a:t>
            </a:r>
            <a:endParaRPr sz="1400"/>
          </a:p>
        </p:txBody>
      </p:sp>
      <p:pic>
        <p:nvPicPr>
          <p:cNvPr id="145" name="Google Shape;145;p22"/>
          <p:cNvPicPr preferRelativeResize="0"/>
          <p:nvPr/>
        </p:nvPicPr>
        <p:blipFill>
          <a:blip r:embed="rId3">
            <a:alphaModFix/>
          </a:blip>
          <a:stretch>
            <a:fillRect/>
          </a:stretch>
        </p:blipFill>
        <p:spPr>
          <a:xfrm>
            <a:off x="5079550" y="726013"/>
            <a:ext cx="1978155" cy="3691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ctrTitle"/>
          </p:nvPr>
        </p:nvSpPr>
        <p:spPr>
          <a:xfrm>
            <a:off x="2678550" y="1884750"/>
            <a:ext cx="3786900" cy="1374000"/>
          </a:xfrm>
          <a:prstGeom prst="rect">
            <a:avLst/>
          </a:prstGeom>
        </p:spPr>
        <p:txBody>
          <a:bodyPr anchorCtr="0" anchor="b" bIns="91425" lIns="91425" spcFirstLastPara="1" rIns="91425" wrap="square" tIns="91425">
            <a:noAutofit/>
          </a:bodyPr>
          <a:lstStyle/>
          <a:p>
            <a:pPr indent="0" lvl="0" marL="0" marR="0" rtl="0" algn="ctr">
              <a:lnSpc>
                <a:spcPct val="115000"/>
              </a:lnSpc>
              <a:spcBef>
                <a:spcPts val="0"/>
              </a:spcBef>
              <a:spcAft>
                <a:spcPts val="0"/>
              </a:spcAft>
              <a:buSzPts val="990"/>
              <a:buNone/>
            </a:pPr>
            <a:r>
              <a:rPr b="1" lang="en" sz="3600">
                <a:latin typeface="Open Sans"/>
                <a:ea typeface="Open Sans"/>
                <a:cs typeface="Open Sans"/>
                <a:sym typeface="Open Sans"/>
              </a:rPr>
              <a:t>Design for Maintainability</a:t>
            </a:r>
            <a:endParaRPr b="1" sz="36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Early Planning Strategies</a:t>
            </a:r>
            <a:endParaRPr b="1" sz="3000">
              <a:solidFill>
                <a:srgbClr val="000000"/>
              </a:solidFill>
              <a:latin typeface="Open Sans"/>
              <a:ea typeface="Open Sans"/>
              <a:cs typeface="Open Sans"/>
              <a:sym typeface="Open Sans"/>
            </a:endParaRPr>
          </a:p>
        </p:txBody>
      </p:sp>
      <p:sp>
        <p:nvSpPr>
          <p:cNvPr id="156" name="Google Shape;156;p24"/>
          <p:cNvSpPr txBox="1"/>
          <p:nvPr>
            <p:ph idx="1" type="body"/>
          </p:nvPr>
        </p:nvSpPr>
        <p:spPr>
          <a:xfrm>
            <a:off x="779750" y="2571750"/>
            <a:ext cx="2194500" cy="2007600"/>
          </a:xfrm>
          <a:prstGeom prst="rect">
            <a:avLst/>
          </a:prstGeom>
        </p:spPr>
        <p:txBody>
          <a:bodyPr anchorCtr="0" anchor="t" bIns="91425" lIns="91425" spcFirstLastPara="1" rIns="91425" wrap="square" tIns="91425">
            <a:normAutofit/>
          </a:bodyPr>
          <a:lstStyle/>
          <a:p>
            <a:pPr indent="0" lvl="0" marL="0" marR="0" rtl="0" algn="ctr">
              <a:lnSpc>
                <a:spcPct val="150000"/>
              </a:lnSpc>
              <a:spcBef>
                <a:spcPts val="0"/>
              </a:spcBef>
              <a:spcAft>
                <a:spcPts val="0"/>
              </a:spcAft>
              <a:buNone/>
            </a:pPr>
            <a:r>
              <a:rPr lang="en" sz="1400"/>
              <a:t>Frequent brainstorming sessions</a:t>
            </a:r>
            <a:endParaRPr sz="1400"/>
          </a:p>
          <a:p>
            <a:pPr indent="0" lvl="0" marL="0" marR="0" rtl="0" algn="l">
              <a:lnSpc>
                <a:spcPct val="150000"/>
              </a:lnSpc>
              <a:spcBef>
                <a:spcPts val="0"/>
              </a:spcBef>
              <a:spcAft>
                <a:spcPts val="0"/>
              </a:spcAft>
              <a:buNone/>
            </a:pPr>
            <a:r>
              <a:t/>
            </a:r>
            <a:endParaRPr sz="1400"/>
          </a:p>
        </p:txBody>
      </p:sp>
      <p:sp>
        <p:nvSpPr>
          <p:cNvPr id="157" name="Google Shape;157;p24"/>
          <p:cNvSpPr txBox="1"/>
          <p:nvPr>
            <p:ph idx="2" type="body"/>
          </p:nvPr>
        </p:nvSpPr>
        <p:spPr>
          <a:xfrm>
            <a:off x="3381588" y="2571675"/>
            <a:ext cx="2194500" cy="2007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
              <a:t> </a:t>
            </a:r>
            <a:r>
              <a:rPr lang="en"/>
              <a:t>Implement and test features atomically</a:t>
            </a:r>
            <a:endParaRPr/>
          </a:p>
        </p:txBody>
      </p:sp>
      <p:sp>
        <p:nvSpPr>
          <p:cNvPr id="158" name="Google Shape;158;p24"/>
          <p:cNvSpPr txBox="1"/>
          <p:nvPr>
            <p:ph idx="1" type="body"/>
          </p:nvPr>
        </p:nvSpPr>
        <p:spPr>
          <a:xfrm>
            <a:off x="5983425" y="2571675"/>
            <a:ext cx="2194500" cy="2007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
              <a:t>Ensure readable code and comprehensive documentation</a:t>
            </a:r>
            <a:endParaRPr/>
          </a:p>
          <a:p>
            <a:pPr indent="0" lvl="0" marL="0" marR="0" rtl="0" algn="ctr">
              <a:lnSpc>
                <a:spcPct val="150000"/>
              </a:lnSpc>
              <a:spcBef>
                <a:spcPts val="0"/>
              </a:spcBef>
              <a:spcAft>
                <a:spcPts val="0"/>
              </a:spcAft>
              <a:buNone/>
            </a:pPr>
            <a:r>
              <a:t/>
            </a:r>
            <a:endParaRPr/>
          </a:p>
        </p:txBody>
      </p:sp>
      <p:pic>
        <p:nvPicPr>
          <p:cNvPr id="159" name="Google Shape;159;p24"/>
          <p:cNvPicPr preferRelativeResize="0"/>
          <p:nvPr/>
        </p:nvPicPr>
        <p:blipFill>
          <a:blip r:embed="rId3">
            <a:alphaModFix/>
          </a:blip>
          <a:stretch>
            <a:fillRect/>
          </a:stretch>
        </p:blipFill>
        <p:spPr>
          <a:xfrm>
            <a:off x="1538650" y="1660800"/>
            <a:ext cx="676700" cy="676700"/>
          </a:xfrm>
          <a:prstGeom prst="rect">
            <a:avLst/>
          </a:prstGeom>
          <a:noFill/>
          <a:ln>
            <a:noFill/>
          </a:ln>
        </p:spPr>
      </p:pic>
      <p:pic>
        <p:nvPicPr>
          <p:cNvPr id="160" name="Google Shape;160;p24"/>
          <p:cNvPicPr preferRelativeResize="0"/>
          <p:nvPr/>
        </p:nvPicPr>
        <p:blipFill>
          <a:blip r:embed="rId4">
            <a:alphaModFix/>
          </a:blip>
          <a:stretch>
            <a:fillRect/>
          </a:stretch>
        </p:blipFill>
        <p:spPr>
          <a:xfrm>
            <a:off x="4140488" y="1660800"/>
            <a:ext cx="676700" cy="676700"/>
          </a:xfrm>
          <a:prstGeom prst="rect">
            <a:avLst/>
          </a:prstGeom>
          <a:noFill/>
          <a:ln>
            <a:noFill/>
          </a:ln>
        </p:spPr>
      </p:pic>
      <p:pic>
        <p:nvPicPr>
          <p:cNvPr id="161" name="Google Shape;161;p24"/>
          <p:cNvPicPr preferRelativeResize="0"/>
          <p:nvPr/>
        </p:nvPicPr>
        <p:blipFill>
          <a:blip r:embed="rId5">
            <a:alphaModFix/>
          </a:blip>
          <a:stretch>
            <a:fillRect/>
          </a:stretch>
        </p:blipFill>
        <p:spPr>
          <a:xfrm>
            <a:off x="6742325" y="1660800"/>
            <a:ext cx="676700" cy="676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System Architecture</a:t>
            </a:r>
            <a:endParaRPr b="1" i="1" sz="3000">
              <a:solidFill>
                <a:srgbClr val="000000"/>
              </a:solidFill>
              <a:latin typeface="Open Sans"/>
              <a:ea typeface="Open Sans"/>
              <a:cs typeface="Open Sans"/>
              <a:sym typeface="Open Sans"/>
            </a:endParaRPr>
          </a:p>
        </p:txBody>
      </p:sp>
      <p:sp>
        <p:nvSpPr>
          <p:cNvPr id="167" name="Google Shape;167;p25"/>
          <p:cNvSpPr txBox="1"/>
          <p:nvPr>
            <p:ph idx="1" type="body"/>
          </p:nvPr>
        </p:nvSpPr>
        <p:spPr>
          <a:xfrm>
            <a:off x="311700" y="1225225"/>
            <a:ext cx="8418600" cy="3796500"/>
          </a:xfrm>
          <a:prstGeom prst="rect">
            <a:avLst/>
          </a:prstGeom>
        </p:spPr>
        <p:txBody>
          <a:bodyPr anchorCtr="0" anchor="t" bIns="91425" lIns="91425" spcFirstLastPara="1" rIns="91425" wrap="square" tIns="91425">
            <a:normAutofit lnSpcReduction="10000"/>
          </a:bodyPr>
          <a:lstStyle/>
          <a:p>
            <a:pPr indent="0" lvl="0" marL="0" marR="0" rtl="0" algn="l">
              <a:lnSpc>
                <a:spcPct val="150000"/>
              </a:lnSpc>
              <a:spcBef>
                <a:spcPts val="0"/>
              </a:spcBef>
              <a:spcAft>
                <a:spcPts val="0"/>
              </a:spcAft>
              <a:buNone/>
            </a:pPr>
            <a:r>
              <a:rPr b="1" lang="en" sz="1400"/>
              <a:t>Client-Server Architecture</a:t>
            </a:r>
            <a:endParaRPr b="1" sz="1400"/>
          </a:p>
          <a:p>
            <a:pPr indent="0" lvl="0" marL="0" marR="0" rtl="0" algn="l">
              <a:lnSpc>
                <a:spcPct val="150000"/>
              </a:lnSpc>
              <a:spcBef>
                <a:spcPts val="0"/>
              </a:spcBef>
              <a:spcAft>
                <a:spcPts val="0"/>
              </a:spcAft>
              <a:buNone/>
            </a:pPr>
            <a:r>
              <a:t/>
            </a:r>
            <a:endParaRPr b="1" sz="1400"/>
          </a:p>
          <a:p>
            <a:pPr indent="0" lvl="0" marL="0" marR="0" rtl="0" algn="l">
              <a:lnSpc>
                <a:spcPct val="150000"/>
              </a:lnSpc>
              <a:spcBef>
                <a:spcPts val="0"/>
              </a:spcBef>
              <a:spcAft>
                <a:spcPts val="0"/>
              </a:spcAft>
              <a:buNone/>
            </a:pPr>
            <a:r>
              <a:t/>
            </a:r>
            <a:endParaRPr b="1" sz="1400"/>
          </a:p>
          <a:p>
            <a:pPr indent="0" lvl="0" marL="0" marR="0" rtl="0" algn="l">
              <a:lnSpc>
                <a:spcPct val="150000"/>
              </a:lnSpc>
              <a:spcBef>
                <a:spcPts val="0"/>
              </a:spcBef>
              <a:spcAft>
                <a:spcPts val="0"/>
              </a:spcAft>
              <a:buNone/>
            </a:pPr>
            <a:r>
              <a:t/>
            </a:r>
            <a:endParaRPr b="1" sz="1400"/>
          </a:p>
          <a:p>
            <a:pPr indent="0" lvl="0" marL="0" marR="0" rtl="0" algn="l">
              <a:lnSpc>
                <a:spcPct val="150000"/>
              </a:lnSpc>
              <a:spcBef>
                <a:spcPts val="0"/>
              </a:spcBef>
              <a:spcAft>
                <a:spcPts val="0"/>
              </a:spcAft>
              <a:buNone/>
            </a:pPr>
            <a:r>
              <a:t/>
            </a:r>
            <a:endParaRPr sz="1400"/>
          </a:p>
          <a:p>
            <a:pPr indent="0" lvl="0" marL="0" rtl="0" algn="ctr">
              <a:lnSpc>
                <a:spcPct val="100000"/>
              </a:lnSpc>
              <a:spcBef>
                <a:spcPts val="0"/>
              </a:spcBef>
              <a:spcAft>
                <a:spcPts val="0"/>
              </a:spcAft>
              <a:buNone/>
            </a:pPr>
            <a:r>
              <a:rPr b="1" lang="en" sz="1400">
                <a:solidFill>
                  <a:srgbClr val="000000"/>
                </a:solidFill>
              </a:rPr>
              <a:t>Client</a:t>
            </a:r>
            <a:endParaRPr b="1" sz="1400">
              <a:solidFill>
                <a:srgbClr val="000000"/>
              </a:solidFill>
            </a:endParaRPr>
          </a:p>
          <a:p>
            <a:pPr indent="0" lvl="0" marL="0" marR="0" rtl="0" algn="l">
              <a:lnSpc>
                <a:spcPct val="150000"/>
              </a:lnSpc>
              <a:spcBef>
                <a:spcPts val="0"/>
              </a:spcBef>
              <a:spcAft>
                <a:spcPts val="0"/>
              </a:spcAft>
              <a:buNone/>
            </a:pPr>
            <a:r>
              <a:t/>
            </a:r>
            <a:endParaRPr sz="1400"/>
          </a:p>
          <a:p>
            <a:pPr indent="0" lvl="0" marL="0" marR="0" rtl="0" algn="l">
              <a:lnSpc>
                <a:spcPct val="150000"/>
              </a:lnSpc>
              <a:spcBef>
                <a:spcPts val="0"/>
              </a:spcBef>
              <a:spcAft>
                <a:spcPts val="0"/>
              </a:spcAft>
              <a:buNone/>
            </a:pPr>
            <a:r>
              <a:rPr b="1" lang="en" sz="1400"/>
              <a:t>Layered Architecture</a:t>
            </a:r>
            <a:endParaRPr sz="1400">
              <a:highlight>
                <a:srgbClr val="FFE599"/>
              </a:highlight>
            </a:endParaRPr>
          </a:p>
          <a:p>
            <a:pPr indent="-317500" lvl="0" marL="457200" marR="0" rtl="0" algn="l">
              <a:lnSpc>
                <a:spcPct val="150000"/>
              </a:lnSpc>
              <a:spcBef>
                <a:spcPts val="0"/>
              </a:spcBef>
              <a:spcAft>
                <a:spcPts val="0"/>
              </a:spcAft>
              <a:buSzPts val="1400"/>
              <a:buChar char="●"/>
            </a:pPr>
            <a:r>
              <a:rPr lang="en" sz="1400"/>
              <a:t>Upper layer components interact with components in the layer directly below</a:t>
            </a:r>
            <a:endParaRPr sz="1400"/>
          </a:p>
          <a:p>
            <a:pPr indent="-317500" lvl="0" marL="457200" marR="0" rtl="0" algn="l">
              <a:lnSpc>
                <a:spcPct val="150000"/>
              </a:lnSpc>
              <a:spcBef>
                <a:spcPts val="0"/>
              </a:spcBef>
              <a:spcAft>
                <a:spcPts val="0"/>
              </a:spcAft>
              <a:buSzPts val="1400"/>
              <a:buChar char="●"/>
            </a:pPr>
            <a:r>
              <a:rPr lang="en" sz="1400"/>
              <a:t>Support the reuse of lower layer components</a:t>
            </a:r>
            <a:endParaRPr sz="1400"/>
          </a:p>
          <a:p>
            <a:pPr indent="-317500" lvl="0" marL="457200" rtl="0" algn="l">
              <a:lnSpc>
                <a:spcPct val="150000"/>
              </a:lnSpc>
              <a:spcBef>
                <a:spcPts val="0"/>
              </a:spcBef>
              <a:spcAft>
                <a:spcPts val="0"/>
              </a:spcAft>
              <a:buSzPts val="1400"/>
              <a:buChar char="●"/>
            </a:pPr>
            <a:r>
              <a:rPr lang="en" sz="1400"/>
              <a:t>Benefits include modularity, simplicity, flexibility, scalability, portability, robustness and implementation stability</a:t>
            </a:r>
            <a:endParaRPr sz="1400"/>
          </a:p>
        </p:txBody>
      </p:sp>
      <p:pic>
        <p:nvPicPr>
          <p:cNvPr id="168" name="Google Shape;168;p25"/>
          <p:cNvPicPr preferRelativeResize="0"/>
          <p:nvPr/>
        </p:nvPicPr>
        <p:blipFill>
          <a:blip r:embed="rId3">
            <a:alphaModFix/>
          </a:blip>
          <a:stretch>
            <a:fillRect/>
          </a:stretch>
        </p:blipFill>
        <p:spPr>
          <a:xfrm>
            <a:off x="780800" y="1752475"/>
            <a:ext cx="906875" cy="906875"/>
          </a:xfrm>
          <a:prstGeom prst="rect">
            <a:avLst/>
          </a:prstGeom>
          <a:noFill/>
          <a:ln>
            <a:noFill/>
          </a:ln>
        </p:spPr>
      </p:pic>
      <p:pic>
        <p:nvPicPr>
          <p:cNvPr id="169" name="Google Shape;169;p25"/>
          <p:cNvPicPr preferRelativeResize="0"/>
          <p:nvPr/>
        </p:nvPicPr>
        <p:blipFill>
          <a:blip r:embed="rId4">
            <a:alphaModFix/>
          </a:blip>
          <a:stretch>
            <a:fillRect/>
          </a:stretch>
        </p:blipFill>
        <p:spPr>
          <a:xfrm>
            <a:off x="7495650" y="1752475"/>
            <a:ext cx="906850" cy="906875"/>
          </a:xfrm>
          <a:prstGeom prst="rect">
            <a:avLst/>
          </a:prstGeom>
          <a:noFill/>
          <a:ln>
            <a:noFill/>
          </a:ln>
        </p:spPr>
      </p:pic>
      <p:pic>
        <p:nvPicPr>
          <p:cNvPr id="170" name="Google Shape;170;p25"/>
          <p:cNvPicPr preferRelativeResize="0"/>
          <p:nvPr/>
        </p:nvPicPr>
        <p:blipFill>
          <a:blip r:embed="rId5">
            <a:alphaModFix/>
          </a:blip>
          <a:stretch>
            <a:fillRect/>
          </a:stretch>
        </p:blipFill>
        <p:spPr>
          <a:xfrm>
            <a:off x="4067563" y="1752475"/>
            <a:ext cx="906875" cy="906875"/>
          </a:xfrm>
          <a:prstGeom prst="rect">
            <a:avLst/>
          </a:prstGeom>
          <a:noFill/>
          <a:ln>
            <a:noFill/>
          </a:ln>
        </p:spPr>
      </p:pic>
      <p:cxnSp>
        <p:nvCxnSpPr>
          <p:cNvPr id="171" name="Google Shape;171;p25"/>
          <p:cNvCxnSpPr/>
          <p:nvPr/>
        </p:nvCxnSpPr>
        <p:spPr>
          <a:xfrm>
            <a:off x="1687675" y="1980362"/>
            <a:ext cx="2379900" cy="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25"/>
          <p:cNvCxnSpPr/>
          <p:nvPr/>
        </p:nvCxnSpPr>
        <p:spPr>
          <a:xfrm>
            <a:off x="5045087" y="1980362"/>
            <a:ext cx="2379900" cy="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25"/>
          <p:cNvCxnSpPr/>
          <p:nvPr/>
        </p:nvCxnSpPr>
        <p:spPr>
          <a:xfrm rot="10800000">
            <a:off x="1687663" y="2310037"/>
            <a:ext cx="2379900" cy="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5"/>
          <p:cNvCxnSpPr/>
          <p:nvPr/>
        </p:nvCxnSpPr>
        <p:spPr>
          <a:xfrm rot="10800000">
            <a:off x="5045075" y="2310037"/>
            <a:ext cx="2379900" cy="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5"/>
          <p:cNvSpPr txBox="1"/>
          <p:nvPr/>
        </p:nvSpPr>
        <p:spPr>
          <a:xfrm>
            <a:off x="2305075" y="1665700"/>
            <a:ext cx="11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Instruction</a:t>
            </a:r>
            <a:endParaRPr>
              <a:latin typeface="Open Sans"/>
              <a:ea typeface="Open Sans"/>
              <a:cs typeface="Open Sans"/>
              <a:sym typeface="Open Sans"/>
            </a:endParaRPr>
          </a:p>
        </p:txBody>
      </p:sp>
      <p:sp>
        <p:nvSpPr>
          <p:cNvPr id="176" name="Google Shape;176;p25"/>
          <p:cNvSpPr txBox="1"/>
          <p:nvPr/>
        </p:nvSpPr>
        <p:spPr>
          <a:xfrm>
            <a:off x="5888075" y="1665700"/>
            <a:ext cx="9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Request</a:t>
            </a:r>
            <a:endParaRPr>
              <a:latin typeface="Open Sans"/>
              <a:ea typeface="Open Sans"/>
              <a:cs typeface="Open Sans"/>
              <a:sym typeface="Open Sans"/>
            </a:endParaRPr>
          </a:p>
        </p:txBody>
      </p:sp>
      <p:sp>
        <p:nvSpPr>
          <p:cNvPr id="177" name="Google Shape;177;p25"/>
          <p:cNvSpPr txBox="1"/>
          <p:nvPr/>
        </p:nvSpPr>
        <p:spPr>
          <a:xfrm>
            <a:off x="5848175" y="2259150"/>
            <a:ext cx="9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Response</a:t>
            </a:r>
            <a:endParaRPr>
              <a:latin typeface="Open Sans"/>
              <a:ea typeface="Open Sans"/>
              <a:cs typeface="Open Sans"/>
              <a:sym typeface="Open Sans"/>
            </a:endParaRPr>
          </a:p>
        </p:txBody>
      </p:sp>
      <p:sp>
        <p:nvSpPr>
          <p:cNvPr id="178" name="Google Shape;178;p25"/>
          <p:cNvSpPr txBox="1"/>
          <p:nvPr/>
        </p:nvSpPr>
        <p:spPr>
          <a:xfrm>
            <a:off x="2384275" y="2259150"/>
            <a:ext cx="9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Response</a:t>
            </a:r>
            <a:endParaRPr>
              <a:latin typeface="Open Sans"/>
              <a:ea typeface="Open Sans"/>
              <a:cs typeface="Open Sans"/>
              <a:sym typeface="Open Sans"/>
            </a:endParaRPr>
          </a:p>
        </p:txBody>
      </p:sp>
      <p:sp>
        <p:nvSpPr>
          <p:cNvPr id="179" name="Google Shape;179;p25"/>
          <p:cNvSpPr txBox="1"/>
          <p:nvPr/>
        </p:nvSpPr>
        <p:spPr>
          <a:xfrm>
            <a:off x="874638" y="2659350"/>
            <a:ext cx="67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User</a:t>
            </a:r>
            <a:endParaRPr b="1">
              <a:latin typeface="Open Sans"/>
              <a:ea typeface="Open Sans"/>
              <a:cs typeface="Open Sans"/>
              <a:sym typeface="Open Sans"/>
            </a:endParaRPr>
          </a:p>
        </p:txBody>
      </p:sp>
      <p:sp>
        <p:nvSpPr>
          <p:cNvPr id="180" name="Google Shape;180;p25"/>
          <p:cNvSpPr txBox="1"/>
          <p:nvPr/>
        </p:nvSpPr>
        <p:spPr>
          <a:xfrm>
            <a:off x="7495629" y="2659350"/>
            <a:ext cx="90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Server</a:t>
            </a:r>
            <a:endParaRPr b="1">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System Architecture</a:t>
            </a:r>
            <a:endParaRPr b="1" i="1" sz="3000">
              <a:solidFill>
                <a:srgbClr val="000000"/>
              </a:solidFill>
              <a:latin typeface="Open Sans"/>
              <a:ea typeface="Open Sans"/>
              <a:cs typeface="Open Sans"/>
              <a:sym typeface="Open Sans"/>
            </a:endParaRPr>
          </a:p>
        </p:txBody>
      </p:sp>
      <p:sp>
        <p:nvSpPr>
          <p:cNvPr id="186" name="Google Shape;186;p26"/>
          <p:cNvSpPr txBox="1"/>
          <p:nvPr>
            <p:ph idx="1" type="body"/>
          </p:nvPr>
        </p:nvSpPr>
        <p:spPr>
          <a:xfrm>
            <a:off x="311700" y="1225225"/>
            <a:ext cx="8418600" cy="3354000"/>
          </a:xfrm>
          <a:prstGeom prst="rect">
            <a:avLst/>
          </a:prstGeom>
        </p:spPr>
        <p:txBody>
          <a:bodyPr anchorCtr="0" anchor="t" bIns="91425" lIns="91425" spcFirstLastPara="1" rIns="91425" wrap="square" tIns="91425">
            <a:normAutofit/>
          </a:bodyPr>
          <a:lstStyle/>
          <a:p>
            <a:pPr indent="0" lvl="0" marL="0" marR="0" rtl="0" algn="l">
              <a:lnSpc>
                <a:spcPct val="150000"/>
              </a:lnSpc>
              <a:spcBef>
                <a:spcPts val="0"/>
              </a:spcBef>
              <a:spcAft>
                <a:spcPts val="0"/>
              </a:spcAft>
              <a:buNone/>
            </a:pPr>
            <a:r>
              <a:t/>
            </a:r>
            <a:endParaRPr sz="1400"/>
          </a:p>
          <a:p>
            <a:pPr indent="0" lvl="0" marL="0" marR="0" rtl="0" algn="l">
              <a:lnSpc>
                <a:spcPct val="150000"/>
              </a:lnSpc>
              <a:spcBef>
                <a:spcPts val="0"/>
              </a:spcBef>
              <a:spcAft>
                <a:spcPts val="0"/>
              </a:spcAft>
              <a:buNone/>
            </a:pPr>
            <a:r>
              <a:t/>
            </a:r>
            <a:endParaRPr sz="1400"/>
          </a:p>
        </p:txBody>
      </p:sp>
      <p:pic>
        <p:nvPicPr>
          <p:cNvPr id="187" name="Google Shape;187;p26"/>
          <p:cNvPicPr preferRelativeResize="0"/>
          <p:nvPr/>
        </p:nvPicPr>
        <p:blipFill>
          <a:blip r:embed="rId3">
            <a:alphaModFix/>
          </a:blip>
          <a:stretch>
            <a:fillRect/>
          </a:stretch>
        </p:blipFill>
        <p:spPr>
          <a:xfrm>
            <a:off x="2034225" y="1225225"/>
            <a:ext cx="5075551" cy="3521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System Architecture</a:t>
            </a:r>
            <a:endParaRPr b="1" i="1" sz="3000">
              <a:solidFill>
                <a:srgbClr val="000000"/>
              </a:solidFill>
              <a:latin typeface="Open Sans"/>
              <a:ea typeface="Open Sans"/>
              <a:cs typeface="Open Sans"/>
              <a:sym typeface="Open Sans"/>
            </a:endParaRPr>
          </a:p>
        </p:txBody>
      </p:sp>
      <p:sp>
        <p:nvSpPr>
          <p:cNvPr id="193" name="Google Shape;193;p27"/>
          <p:cNvSpPr txBox="1"/>
          <p:nvPr>
            <p:ph idx="1" type="body"/>
          </p:nvPr>
        </p:nvSpPr>
        <p:spPr>
          <a:xfrm>
            <a:off x="311700" y="1225225"/>
            <a:ext cx="8418600" cy="3354000"/>
          </a:xfrm>
          <a:prstGeom prst="rect">
            <a:avLst/>
          </a:prstGeom>
        </p:spPr>
        <p:txBody>
          <a:bodyPr anchorCtr="0" anchor="t" bIns="91425" lIns="91425" spcFirstLastPara="1" rIns="91425" wrap="square" tIns="91425">
            <a:normAutofit/>
          </a:bodyPr>
          <a:lstStyle/>
          <a:p>
            <a:pPr indent="0" lvl="0" marL="0" marR="0" rtl="0" algn="l">
              <a:lnSpc>
                <a:spcPct val="150000"/>
              </a:lnSpc>
              <a:spcBef>
                <a:spcPts val="0"/>
              </a:spcBef>
              <a:spcAft>
                <a:spcPts val="0"/>
              </a:spcAft>
              <a:buNone/>
            </a:pPr>
            <a:r>
              <a:t/>
            </a:r>
            <a:endParaRPr sz="1400"/>
          </a:p>
          <a:p>
            <a:pPr indent="0" lvl="0" marL="0" marR="0" rtl="0" algn="l">
              <a:lnSpc>
                <a:spcPct val="150000"/>
              </a:lnSpc>
              <a:spcBef>
                <a:spcPts val="0"/>
              </a:spcBef>
              <a:spcAft>
                <a:spcPts val="0"/>
              </a:spcAft>
              <a:buNone/>
            </a:pPr>
            <a:r>
              <a:t/>
            </a:r>
            <a:endParaRPr sz="1400"/>
          </a:p>
        </p:txBody>
      </p:sp>
      <p:pic>
        <p:nvPicPr>
          <p:cNvPr id="194" name="Google Shape;194;p27"/>
          <p:cNvPicPr preferRelativeResize="0"/>
          <p:nvPr/>
        </p:nvPicPr>
        <p:blipFill>
          <a:blip r:embed="rId3">
            <a:alphaModFix/>
          </a:blip>
          <a:stretch>
            <a:fillRect/>
          </a:stretch>
        </p:blipFill>
        <p:spPr>
          <a:xfrm>
            <a:off x="1918512" y="1147225"/>
            <a:ext cx="5204975" cy="3739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Standardization</a:t>
            </a:r>
            <a:endParaRPr b="1" sz="3000">
              <a:solidFill>
                <a:srgbClr val="000000"/>
              </a:solidFill>
              <a:latin typeface="Open Sans"/>
              <a:ea typeface="Open Sans"/>
              <a:cs typeface="Open Sans"/>
              <a:sym typeface="Open Sans"/>
            </a:endParaRPr>
          </a:p>
        </p:txBody>
      </p:sp>
      <p:sp>
        <p:nvSpPr>
          <p:cNvPr id="200" name="Google Shape;200;p28"/>
          <p:cNvSpPr txBox="1"/>
          <p:nvPr>
            <p:ph idx="1" type="body"/>
          </p:nvPr>
        </p:nvSpPr>
        <p:spPr>
          <a:xfrm>
            <a:off x="311700" y="1225225"/>
            <a:ext cx="8418600" cy="3354000"/>
          </a:xfrm>
          <a:prstGeom prst="rect">
            <a:avLst/>
          </a:prstGeom>
        </p:spPr>
        <p:txBody>
          <a:bodyPr anchorCtr="0" anchor="t" bIns="91425" lIns="91425" spcFirstLastPara="1" rIns="91425" wrap="square" tIns="91425">
            <a:normAutofit/>
          </a:bodyPr>
          <a:lstStyle/>
          <a:p>
            <a:pPr indent="-317500" lvl="0" marL="457200" marR="0" rtl="0" algn="l">
              <a:lnSpc>
                <a:spcPct val="150000"/>
              </a:lnSpc>
              <a:spcBef>
                <a:spcPts val="0"/>
              </a:spcBef>
              <a:spcAft>
                <a:spcPts val="0"/>
              </a:spcAft>
              <a:buSzPts val="1400"/>
              <a:buAutoNum type="arabicPeriod"/>
            </a:pPr>
            <a:r>
              <a:rPr lang="en" sz="1400"/>
              <a:t>Followed OOP best practices</a:t>
            </a:r>
            <a:endParaRPr sz="1400"/>
          </a:p>
          <a:p>
            <a:pPr indent="-317500" lvl="0" marL="457200" marR="0" rtl="0" algn="l">
              <a:lnSpc>
                <a:spcPct val="150000"/>
              </a:lnSpc>
              <a:spcBef>
                <a:spcPts val="0"/>
              </a:spcBef>
              <a:spcAft>
                <a:spcPts val="0"/>
              </a:spcAft>
              <a:buSzPts val="1400"/>
              <a:buAutoNum type="arabicPeriod"/>
            </a:pPr>
            <a:r>
              <a:rPr lang="en" sz="1400"/>
              <a:t>Followed naming convention</a:t>
            </a:r>
            <a:endParaRPr sz="1400"/>
          </a:p>
          <a:p>
            <a:pPr indent="0" lvl="0" marL="1371600" marR="0" rtl="0" algn="l">
              <a:lnSpc>
                <a:spcPct val="150000"/>
              </a:lnSpc>
              <a:spcBef>
                <a:spcPts val="0"/>
              </a:spcBef>
              <a:spcAft>
                <a:spcPts val="0"/>
              </a:spcAft>
              <a:buNone/>
            </a:pPr>
            <a:r>
              <a:t/>
            </a:r>
            <a:endParaRPr sz="1400"/>
          </a:p>
          <a:p>
            <a:pPr indent="0" lvl="0" marL="1371600" marR="0" rtl="0" algn="l">
              <a:lnSpc>
                <a:spcPct val="150000"/>
              </a:lnSpc>
              <a:spcBef>
                <a:spcPts val="0"/>
              </a:spcBef>
              <a:spcAft>
                <a:spcPts val="0"/>
              </a:spcAft>
              <a:buNone/>
            </a:pPr>
            <a:r>
              <a:t/>
            </a:r>
            <a:endParaRPr sz="1400"/>
          </a:p>
          <a:p>
            <a:pPr indent="0" lvl="0" marL="1371600" marR="0" rtl="0" algn="l">
              <a:lnSpc>
                <a:spcPct val="150000"/>
              </a:lnSpc>
              <a:spcBef>
                <a:spcPts val="0"/>
              </a:spcBef>
              <a:spcAft>
                <a:spcPts val="0"/>
              </a:spcAft>
              <a:buNone/>
            </a:pPr>
            <a:r>
              <a:t/>
            </a:r>
            <a:endParaRPr sz="1400"/>
          </a:p>
          <a:p>
            <a:pPr indent="0" lvl="0" marL="1371600" marR="0" rtl="0" algn="l">
              <a:lnSpc>
                <a:spcPct val="150000"/>
              </a:lnSpc>
              <a:spcBef>
                <a:spcPts val="0"/>
              </a:spcBef>
              <a:spcAft>
                <a:spcPts val="0"/>
              </a:spcAft>
              <a:buNone/>
            </a:pPr>
            <a:r>
              <a:t/>
            </a:r>
            <a:endParaRPr sz="1400"/>
          </a:p>
          <a:p>
            <a:pPr indent="0" lvl="0" marL="1371600" marR="0" rtl="0" algn="l">
              <a:lnSpc>
                <a:spcPct val="150000"/>
              </a:lnSpc>
              <a:spcBef>
                <a:spcPts val="0"/>
              </a:spcBef>
              <a:spcAft>
                <a:spcPts val="0"/>
              </a:spcAft>
              <a:buNone/>
            </a:pPr>
            <a:r>
              <a:t/>
            </a:r>
            <a:endParaRPr sz="1400"/>
          </a:p>
          <a:p>
            <a:pPr indent="0" lvl="0" marL="0" marR="0" rtl="0" algn="l">
              <a:lnSpc>
                <a:spcPct val="150000"/>
              </a:lnSpc>
              <a:spcBef>
                <a:spcPts val="0"/>
              </a:spcBef>
              <a:spcAft>
                <a:spcPts val="0"/>
              </a:spcAft>
              <a:buNone/>
            </a:pPr>
            <a:r>
              <a:t/>
            </a:r>
            <a:endParaRPr sz="1400"/>
          </a:p>
        </p:txBody>
      </p:sp>
      <p:pic>
        <p:nvPicPr>
          <p:cNvPr id="201" name="Google Shape;201;p28"/>
          <p:cNvPicPr preferRelativeResize="0"/>
          <p:nvPr/>
        </p:nvPicPr>
        <p:blipFill>
          <a:blip r:embed="rId3">
            <a:alphaModFix/>
          </a:blip>
          <a:stretch>
            <a:fillRect/>
          </a:stretch>
        </p:blipFill>
        <p:spPr>
          <a:xfrm>
            <a:off x="1740800" y="2072500"/>
            <a:ext cx="5560388" cy="2506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400"/>
              <a:t>3.     </a:t>
            </a:r>
            <a:r>
              <a:rPr lang="en" sz="1400"/>
              <a:t>Quality plan followed the IEEE 730-2914 Software Quality Assurance Standard (IEEE 730)</a:t>
            </a:r>
            <a:endParaRPr sz="1400"/>
          </a:p>
          <a:p>
            <a:pPr indent="-317500" lvl="0" marL="914400" rtl="0" algn="l">
              <a:lnSpc>
                <a:spcPct val="150000"/>
              </a:lnSpc>
              <a:spcBef>
                <a:spcPts val="0"/>
              </a:spcBef>
              <a:spcAft>
                <a:spcPts val="0"/>
              </a:spcAft>
              <a:buSzPts val="1400"/>
              <a:buChar char="●"/>
            </a:pPr>
            <a:r>
              <a:rPr lang="en" sz="1400"/>
              <a:t>IEEE 730 establishes requirements for initiating, planning, controlling, and executing the Software Quality Assurance (SQA) process of a software development project.</a:t>
            </a:r>
            <a:endParaRPr sz="1400"/>
          </a:p>
          <a:p>
            <a:pPr indent="-317500" lvl="0" marL="914400" rtl="0" algn="l">
              <a:lnSpc>
                <a:spcPct val="150000"/>
              </a:lnSpc>
              <a:spcBef>
                <a:spcPts val="0"/>
              </a:spcBef>
              <a:spcAft>
                <a:spcPts val="0"/>
              </a:spcAft>
              <a:buSzPts val="1400"/>
              <a:buChar char="●"/>
            </a:pPr>
            <a:r>
              <a:rPr lang="en" sz="1400"/>
              <a:t>Ensures our application is confident in conforming to its established requirements.</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rPr lang="en" sz="1400"/>
              <a:t>4.     Test plan followed the IEEE 829-2008 Software and System Test Documentation Standard</a:t>
            </a:r>
            <a:endParaRPr sz="1400"/>
          </a:p>
          <a:p>
            <a:pPr indent="-317500" lvl="0" marL="914400" rtl="0" algn="l">
              <a:lnSpc>
                <a:spcPct val="150000"/>
              </a:lnSpc>
              <a:spcBef>
                <a:spcPts val="0"/>
              </a:spcBef>
              <a:spcAft>
                <a:spcPts val="0"/>
              </a:spcAft>
              <a:buSzPts val="1400"/>
              <a:buChar char="●"/>
            </a:pPr>
            <a:r>
              <a:rPr lang="en" sz="1400"/>
              <a:t>Defined the test tasks.</a:t>
            </a:r>
            <a:endParaRPr sz="1400"/>
          </a:p>
          <a:p>
            <a:pPr indent="-317500" lvl="0" marL="914400" rtl="0" algn="l">
              <a:lnSpc>
                <a:spcPct val="150000"/>
              </a:lnSpc>
              <a:spcBef>
                <a:spcPts val="0"/>
              </a:spcBef>
              <a:spcAft>
                <a:spcPts val="0"/>
              </a:spcAft>
              <a:buSzPts val="1400"/>
              <a:buChar char="●"/>
            </a:pPr>
            <a:r>
              <a:rPr lang="en" sz="1400"/>
              <a:t>Identifies the system considerations that test processes and tasks address in determining application correctness and other attributes.</a:t>
            </a:r>
            <a:endParaRPr sz="1400"/>
          </a:p>
        </p:txBody>
      </p:sp>
      <p:sp>
        <p:nvSpPr>
          <p:cNvPr id="207" name="Google Shape;207;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Standardization </a:t>
            </a:r>
            <a:endParaRPr b="1" sz="3000">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Configuration Management</a:t>
            </a:r>
            <a:endParaRPr b="1" sz="3000">
              <a:solidFill>
                <a:srgbClr val="000000"/>
              </a:solidFill>
              <a:latin typeface="Open Sans"/>
              <a:ea typeface="Open Sans"/>
              <a:cs typeface="Open Sans"/>
              <a:sym typeface="Open Sans"/>
            </a:endParaRPr>
          </a:p>
        </p:txBody>
      </p:sp>
      <p:pic>
        <p:nvPicPr>
          <p:cNvPr id="213" name="Google Shape;213;p30"/>
          <p:cNvPicPr preferRelativeResize="0"/>
          <p:nvPr/>
        </p:nvPicPr>
        <p:blipFill>
          <a:blip r:embed="rId3">
            <a:alphaModFix/>
          </a:blip>
          <a:stretch>
            <a:fillRect/>
          </a:stretch>
        </p:blipFill>
        <p:spPr>
          <a:xfrm>
            <a:off x="616500" y="1837713"/>
            <a:ext cx="1212050" cy="1136300"/>
          </a:xfrm>
          <a:prstGeom prst="rect">
            <a:avLst/>
          </a:prstGeom>
          <a:noFill/>
          <a:ln>
            <a:noFill/>
          </a:ln>
        </p:spPr>
      </p:pic>
      <p:pic>
        <p:nvPicPr>
          <p:cNvPr id="214" name="Google Shape;214;p30"/>
          <p:cNvPicPr preferRelativeResize="0"/>
          <p:nvPr/>
        </p:nvPicPr>
        <p:blipFill>
          <a:blip r:embed="rId4">
            <a:alphaModFix/>
          </a:blip>
          <a:stretch>
            <a:fillRect/>
          </a:stretch>
        </p:blipFill>
        <p:spPr>
          <a:xfrm>
            <a:off x="4048197" y="1954962"/>
            <a:ext cx="1102957" cy="901800"/>
          </a:xfrm>
          <a:prstGeom prst="rect">
            <a:avLst/>
          </a:prstGeom>
          <a:noFill/>
          <a:ln>
            <a:noFill/>
          </a:ln>
        </p:spPr>
      </p:pic>
      <p:pic>
        <p:nvPicPr>
          <p:cNvPr id="215" name="Google Shape;215;p30"/>
          <p:cNvPicPr preferRelativeResize="0"/>
          <p:nvPr/>
        </p:nvPicPr>
        <p:blipFill>
          <a:blip r:embed="rId5">
            <a:alphaModFix/>
          </a:blip>
          <a:stretch>
            <a:fillRect/>
          </a:stretch>
        </p:blipFill>
        <p:spPr>
          <a:xfrm>
            <a:off x="5614875" y="2050250"/>
            <a:ext cx="983000" cy="711225"/>
          </a:xfrm>
          <a:prstGeom prst="rect">
            <a:avLst/>
          </a:prstGeom>
          <a:noFill/>
          <a:ln>
            <a:noFill/>
          </a:ln>
        </p:spPr>
      </p:pic>
      <p:pic>
        <p:nvPicPr>
          <p:cNvPr id="216" name="Google Shape;216;p30"/>
          <p:cNvPicPr preferRelativeResize="0"/>
          <p:nvPr/>
        </p:nvPicPr>
        <p:blipFill>
          <a:blip r:embed="rId6">
            <a:alphaModFix/>
          </a:blip>
          <a:stretch>
            <a:fillRect/>
          </a:stretch>
        </p:blipFill>
        <p:spPr>
          <a:xfrm>
            <a:off x="2203588" y="1907717"/>
            <a:ext cx="1494450" cy="996291"/>
          </a:xfrm>
          <a:prstGeom prst="rect">
            <a:avLst/>
          </a:prstGeom>
          <a:noFill/>
          <a:ln>
            <a:noFill/>
          </a:ln>
        </p:spPr>
      </p:pic>
      <p:pic>
        <p:nvPicPr>
          <p:cNvPr id="217" name="Google Shape;217;p30"/>
          <p:cNvPicPr preferRelativeResize="0"/>
          <p:nvPr/>
        </p:nvPicPr>
        <p:blipFill>
          <a:blip r:embed="rId7">
            <a:alphaModFix/>
          </a:blip>
          <a:stretch>
            <a:fillRect/>
          </a:stretch>
        </p:blipFill>
        <p:spPr>
          <a:xfrm>
            <a:off x="7032761" y="1837712"/>
            <a:ext cx="1633428" cy="1136300"/>
          </a:xfrm>
          <a:prstGeom prst="rect">
            <a:avLst/>
          </a:prstGeom>
          <a:noFill/>
          <a:ln>
            <a:noFill/>
          </a:ln>
        </p:spPr>
      </p:pic>
      <p:sp>
        <p:nvSpPr>
          <p:cNvPr id="218" name="Google Shape;218;p30"/>
          <p:cNvSpPr txBox="1"/>
          <p:nvPr/>
        </p:nvSpPr>
        <p:spPr>
          <a:xfrm>
            <a:off x="454675" y="3281175"/>
            <a:ext cx="153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Document Organization</a:t>
            </a:r>
            <a:endParaRPr>
              <a:latin typeface="Open Sans"/>
              <a:ea typeface="Open Sans"/>
              <a:cs typeface="Open Sans"/>
              <a:sym typeface="Open Sans"/>
            </a:endParaRPr>
          </a:p>
        </p:txBody>
      </p:sp>
      <p:sp>
        <p:nvSpPr>
          <p:cNvPr id="219" name="Google Shape;219;p30"/>
          <p:cNvSpPr txBox="1"/>
          <p:nvPr/>
        </p:nvSpPr>
        <p:spPr>
          <a:xfrm>
            <a:off x="3993675" y="2754612"/>
            <a:ext cx="121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Open Sans"/>
                <a:ea typeface="Open Sans"/>
                <a:cs typeface="Open Sans"/>
                <a:sym typeface="Open Sans"/>
              </a:rPr>
              <a:t>GitHub</a:t>
            </a:r>
            <a:endParaRPr b="1" sz="1000">
              <a:latin typeface="Open Sans"/>
              <a:ea typeface="Open Sans"/>
              <a:cs typeface="Open Sans"/>
              <a:sym typeface="Open Sans"/>
            </a:endParaRPr>
          </a:p>
        </p:txBody>
      </p:sp>
      <p:sp>
        <p:nvSpPr>
          <p:cNvPr id="220" name="Google Shape;220;p30"/>
          <p:cNvSpPr txBox="1"/>
          <p:nvPr/>
        </p:nvSpPr>
        <p:spPr>
          <a:xfrm>
            <a:off x="5500375" y="2754612"/>
            <a:ext cx="121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Open Sans"/>
                <a:ea typeface="Open Sans"/>
                <a:cs typeface="Open Sans"/>
                <a:sym typeface="Open Sans"/>
              </a:rPr>
              <a:t>Google Drive</a:t>
            </a:r>
            <a:endParaRPr b="1" sz="1000">
              <a:latin typeface="Open Sans"/>
              <a:ea typeface="Open Sans"/>
              <a:cs typeface="Open Sans"/>
              <a:sym typeface="Open Sans"/>
            </a:endParaRPr>
          </a:p>
        </p:txBody>
      </p:sp>
      <p:sp>
        <p:nvSpPr>
          <p:cNvPr id="221" name="Google Shape;221;p30"/>
          <p:cNvSpPr txBox="1"/>
          <p:nvPr/>
        </p:nvSpPr>
        <p:spPr>
          <a:xfrm>
            <a:off x="2182963" y="3281175"/>
            <a:ext cx="153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Deliverable Submission</a:t>
            </a:r>
            <a:endParaRPr>
              <a:latin typeface="Open Sans"/>
              <a:ea typeface="Open Sans"/>
              <a:cs typeface="Open Sans"/>
              <a:sym typeface="Open Sans"/>
            </a:endParaRPr>
          </a:p>
        </p:txBody>
      </p:sp>
      <p:sp>
        <p:nvSpPr>
          <p:cNvPr id="222" name="Google Shape;222;p30"/>
          <p:cNvSpPr txBox="1"/>
          <p:nvPr/>
        </p:nvSpPr>
        <p:spPr>
          <a:xfrm>
            <a:off x="3831825" y="3388875"/>
            <a:ext cx="153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Version Control</a:t>
            </a:r>
            <a:endParaRPr>
              <a:latin typeface="Open Sans"/>
              <a:ea typeface="Open Sans"/>
              <a:cs typeface="Open Sans"/>
              <a:sym typeface="Open Sans"/>
            </a:endParaRPr>
          </a:p>
        </p:txBody>
      </p:sp>
      <p:sp>
        <p:nvSpPr>
          <p:cNvPr id="223" name="Google Shape;223;p30"/>
          <p:cNvSpPr txBox="1"/>
          <p:nvPr/>
        </p:nvSpPr>
        <p:spPr>
          <a:xfrm>
            <a:off x="5338525" y="3281175"/>
            <a:ext cx="153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File Storage and Collaboration</a:t>
            </a:r>
            <a:endParaRPr>
              <a:latin typeface="Open Sans"/>
              <a:ea typeface="Open Sans"/>
              <a:cs typeface="Open Sans"/>
              <a:sym typeface="Open Sans"/>
            </a:endParaRPr>
          </a:p>
        </p:txBody>
      </p:sp>
      <p:sp>
        <p:nvSpPr>
          <p:cNvPr id="224" name="Google Shape;224;p30"/>
          <p:cNvSpPr txBox="1"/>
          <p:nvPr/>
        </p:nvSpPr>
        <p:spPr>
          <a:xfrm>
            <a:off x="7081625" y="3173325"/>
            <a:ext cx="1535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Issue Tracking and Project Management</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ctrTitle"/>
          </p:nvPr>
        </p:nvSpPr>
        <p:spPr>
          <a:xfrm>
            <a:off x="2678550" y="1484400"/>
            <a:ext cx="3786900" cy="2174700"/>
          </a:xfrm>
          <a:prstGeom prst="rect">
            <a:avLst/>
          </a:prstGeom>
        </p:spPr>
        <p:txBody>
          <a:bodyPr anchorCtr="0" anchor="b" bIns="91425" lIns="91425" spcFirstLastPara="1" rIns="91425" wrap="square" tIns="91425">
            <a:noAutofit/>
          </a:bodyPr>
          <a:lstStyle/>
          <a:p>
            <a:pPr indent="0" lvl="0" marL="0" marR="0" rtl="0" algn="ctr">
              <a:lnSpc>
                <a:spcPct val="115000"/>
              </a:lnSpc>
              <a:spcBef>
                <a:spcPts val="0"/>
              </a:spcBef>
              <a:spcAft>
                <a:spcPts val="0"/>
              </a:spcAft>
              <a:buSzPts val="990"/>
              <a:buNone/>
            </a:pPr>
            <a:r>
              <a:rPr b="1" lang="en" sz="3600">
                <a:latin typeface="Open Sans"/>
                <a:ea typeface="Open Sans"/>
                <a:cs typeface="Open Sans"/>
                <a:sym typeface="Open Sans"/>
              </a:rPr>
              <a:t>Software Quality Assurance</a:t>
            </a:r>
            <a:endParaRPr b="1" sz="36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Team Members</a:t>
            </a:r>
            <a:endParaRPr b="1" sz="3000">
              <a:solidFill>
                <a:srgbClr val="000000"/>
              </a:solidFill>
              <a:latin typeface="Open Sans"/>
              <a:ea typeface="Open Sans"/>
              <a:cs typeface="Open Sans"/>
              <a:sym typeface="Open Sans"/>
            </a:endParaRPr>
          </a:p>
        </p:txBody>
      </p:sp>
      <p:graphicFrame>
        <p:nvGraphicFramePr>
          <p:cNvPr id="69" name="Google Shape;69;p14"/>
          <p:cNvGraphicFramePr/>
          <p:nvPr/>
        </p:nvGraphicFramePr>
        <p:xfrm>
          <a:off x="698550" y="1420500"/>
          <a:ext cx="3000000" cy="3000000"/>
        </p:xfrm>
        <a:graphic>
          <a:graphicData uri="http://schemas.openxmlformats.org/drawingml/2006/table">
            <a:tbl>
              <a:tblPr>
                <a:noFill/>
                <a:tableStyleId>{C424925E-E244-4FD0-9265-5840CCEAF1D5}</a:tableStyleId>
              </a:tblPr>
              <a:tblGrid>
                <a:gridCol w="3089800"/>
                <a:gridCol w="3255750"/>
                <a:gridCol w="1401350"/>
              </a:tblGrid>
              <a:tr h="396200">
                <a:tc>
                  <a:txBody>
                    <a:bodyPr/>
                    <a:lstStyle/>
                    <a:p>
                      <a:pPr indent="0" lvl="0" marL="0" rtl="0" algn="l">
                        <a:spcBef>
                          <a:spcPts val="0"/>
                        </a:spcBef>
                        <a:spcAft>
                          <a:spcPts val="0"/>
                        </a:spcAft>
                        <a:buNone/>
                      </a:pPr>
                      <a:r>
                        <a:rPr lang="en"/>
                        <a:t>Name</a:t>
                      </a:r>
                      <a:endParaRPr/>
                    </a:p>
                  </a:txBody>
                  <a:tcPr marT="91425" marB="91425" marR="91425" marL="91425"/>
                </a:tc>
                <a:tc>
                  <a:txBody>
                    <a:bodyPr/>
                    <a:lstStyle/>
                    <a:p>
                      <a:pPr indent="0" lvl="0" marL="0" rtl="0" algn="l">
                        <a:spcBef>
                          <a:spcPts val="0"/>
                        </a:spcBef>
                        <a:spcAft>
                          <a:spcPts val="0"/>
                        </a:spcAft>
                        <a:buNone/>
                      </a:pPr>
                      <a:r>
                        <a:rPr lang="en"/>
                        <a:t>Role</a:t>
                      </a:r>
                      <a:endParaRPr/>
                    </a:p>
                  </a:txBody>
                  <a:tcPr marT="91425" marB="91425" marR="91425" marL="91425"/>
                </a:tc>
                <a:tc>
                  <a:txBody>
                    <a:bodyPr/>
                    <a:lstStyle/>
                    <a:p>
                      <a:pPr indent="0" lvl="0" marL="0" rtl="0" algn="l">
                        <a:spcBef>
                          <a:spcPts val="0"/>
                        </a:spcBef>
                        <a:spcAft>
                          <a:spcPts val="0"/>
                        </a:spcAft>
                        <a:buNone/>
                      </a:pPr>
                      <a:r>
                        <a:rPr lang="en"/>
                        <a:t>Matric No.</a:t>
                      </a:r>
                      <a:endParaRPr/>
                    </a:p>
                  </a:txBody>
                  <a:tcPr marT="91425" marB="91425" marR="91425" marL="91425"/>
                </a:tc>
              </a:tr>
              <a:tr h="426700">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Bian Hengwei</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Project Manager</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U1923732B</a:t>
                      </a:r>
                      <a:endParaRPr/>
                    </a:p>
                  </a:txBody>
                  <a:tcPr marT="91425" marB="91425" marR="91425" marL="91425"/>
                </a:tc>
              </a:tr>
              <a:tr h="426700">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He Yinan</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Back-end Developer</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U1922693C</a:t>
                      </a:r>
                      <a:endParaRPr/>
                    </a:p>
                  </a:txBody>
                  <a:tcPr marT="91425" marB="91425" marR="91425" marL="91425"/>
                </a:tc>
              </a:tr>
              <a:tr h="426700">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Jin Han</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Front-end Developer</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U1922733A</a:t>
                      </a:r>
                      <a:endParaRPr/>
                    </a:p>
                  </a:txBody>
                  <a:tcPr marT="91425" marB="91425" marR="91425" marL="91425"/>
                </a:tc>
              </a:tr>
              <a:tr h="381000">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Lee Yu Jie Melvin</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QA Manager/QA Engineer</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U1922533G</a:t>
                      </a:r>
                      <a:endParaRPr/>
                    </a:p>
                  </a:txBody>
                  <a:tcPr marT="91425" marB="91425" marR="91425" marL="91425"/>
                </a:tc>
              </a:tr>
              <a:tr h="381000">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Renganathan Ramasamy</a:t>
                      </a:r>
                      <a:endParaRPr/>
                    </a:p>
                  </a:txBody>
                  <a:tcPr marT="91425" marB="91425" marR="91425" marL="91425"/>
                </a:tc>
                <a:tc>
                  <a:txBody>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L</a:t>
                      </a:r>
                      <a:r>
                        <a:rPr lang="en" sz="1600">
                          <a:solidFill>
                            <a:schemeClr val="dk1"/>
                          </a:solidFill>
                          <a:latin typeface="Open Sans"/>
                          <a:ea typeface="Open Sans"/>
                          <a:cs typeface="Open Sans"/>
                          <a:sym typeface="Open Sans"/>
                        </a:rPr>
                        <a:t>ead Developer</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U1922494L</a:t>
                      </a:r>
                      <a:endParaRPr/>
                    </a:p>
                  </a:txBody>
                  <a:tcPr marT="91425" marB="91425" marR="91425" marL="91425"/>
                </a:tc>
              </a:tr>
              <a:tr h="381000">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Sannabhadti Shipra Deepak</a:t>
                      </a:r>
                      <a:endParaRPr sz="1600">
                        <a:solidFill>
                          <a:schemeClr val="dk1"/>
                        </a:solidFill>
                        <a:latin typeface="Open Sans"/>
                        <a:ea typeface="Open Sans"/>
                        <a:cs typeface="Open Sans"/>
                        <a:sym typeface="Open Sans"/>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Release Engineer/Manager</a:t>
                      </a:r>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U1822459L</a:t>
                      </a:r>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Proper Documentation</a:t>
            </a:r>
            <a:endParaRPr b="1" sz="3000">
              <a:solidFill>
                <a:srgbClr val="000000"/>
              </a:solidFill>
              <a:latin typeface="Open Sans"/>
              <a:ea typeface="Open Sans"/>
              <a:cs typeface="Open Sans"/>
              <a:sym typeface="Open Sans"/>
            </a:endParaRPr>
          </a:p>
        </p:txBody>
      </p:sp>
      <p:sp>
        <p:nvSpPr>
          <p:cNvPr id="235" name="Google Shape;235;p32"/>
          <p:cNvSpPr txBox="1"/>
          <p:nvPr>
            <p:ph idx="1" type="body"/>
          </p:nvPr>
        </p:nvSpPr>
        <p:spPr>
          <a:xfrm>
            <a:off x="311700" y="1225225"/>
            <a:ext cx="8418600" cy="3771000"/>
          </a:xfrm>
          <a:prstGeom prst="rect">
            <a:avLst/>
          </a:prstGeom>
        </p:spPr>
        <p:txBody>
          <a:bodyPr anchorCtr="0" anchor="t" bIns="91425" lIns="91425" spcFirstLastPara="1" rIns="91425" wrap="square" tIns="91425">
            <a:normAutofit/>
          </a:bodyPr>
          <a:lstStyle/>
          <a:p>
            <a:pPr indent="-317500" lvl="0" marL="457200" marR="0" rtl="0" algn="l">
              <a:lnSpc>
                <a:spcPct val="150000"/>
              </a:lnSpc>
              <a:spcBef>
                <a:spcPts val="0"/>
              </a:spcBef>
              <a:spcAft>
                <a:spcPts val="0"/>
              </a:spcAft>
              <a:buSzPts val="1400"/>
              <a:buChar char="●"/>
            </a:pPr>
            <a:r>
              <a:rPr lang="en" sz="1400"/>
              <a:t>Following documents will be assessed by SQ personnels.</a:t>
            </a:r>
            <a:endParaRPr sz="1400"/>
          </a:p>
          <a:p>
            <a:pPr indent="-317500" lvl="0" marL="457200" marR="0" rtl="0" algn="l">
              <a:lnSpc>
                <a:spcPct val="150000"/>
              </a:lnSpc>
              <a:spcBef>
                <a:spcPts val="0"/>
              </a:spcBef>
              <a:spcAft>
                <a:spcPts val="0"/>
              </a:spcAft>
              <a:buSzPts val="1400"/>
              <a:buChar char="●"/>
            </a:pPr>
            <a:r>
              <a:rPr lang="en" sz="1400"/>
              <a:t>Clear and maintained documentation allows easy quality check and </a:t>
            </a:r>
            <a:r>
              <a:rPr lang="en" sz="1400"/>
              <a:t>maintenance</a:t>
            </a:r>
            <a:r>
              <a:rPr lang="en" sz="1400"/>
              <a:t>.</a:t>
            </a:r>
            <a:endParaRPr sz="1400"/>
          </a:p>
          <a:p>
            <a:pPr indent="0" lvl="0" marL="0" marR="0" rtl="0" algn="l">
              <a:lnSpc>
                <a:spcPct val="150000"/>
              </a:lnSpc>
              <a:spcBef>
                <a:spcPts val="0"/>
              </a:spcBef>
              <a:spcAft>
                <a:spcPts val="0"/>
              </a:spcAft>
              <a:buNone/>
            </a:pPr>
            <a:r>
              <a:t/>
            </a:r>
            <a:endParaRPr sz="1400"/>
          </a:p>
          <a:p>
            <a:pPr indent="0" lvl="0" marL="0" marR="0" rtl="0" algn="l">
              <a:lnSpc>
                <a:spcPct val="150000"/>
              </a:lnSpc>
              <a:spcBef>
                <a:spcPts val="0"/>
              </a:spcBef>
              <a:spcAft>
                <a:spcPts val="0"/>
              </a:spcAft>
              <a:buNone/>
            </a:pPr>
            <a:r>
              <a:rPr b="1" lang="en" sz="1400"/>
              <a:t>Minimum Document Requirement:</a:t>
            </a:r>
            <a:endParaRPr b="1" sz="1400"/>
          </a:p>
          <a:p>
            <a:pPr indent="-350519" lvl="0" marL="1188720" rtl="0" algn="just">
              <a:lnSpc>
                <a:spcPct val="115000"/>
              </a:lnSpc>
              <a:spcBef>
                <a:spcPts val="600"/>
              </a:spcBef>
              <a:spcAft>
                <a:spcPts val="0"/>
              </a:spcAft>
              <a:buSzPts val="1200"/>
              <a:buFont typeface="Noto Sans Symbols"/>
              <a:buAutoNum type="arabicPeriod"/>
            </a:pPr>
            <a:r>
              <a:rPr lang="en" sz="1400"/>
              <a:t>System Requirement Specifications</a:t>
            </a:r>
            <a:endParaRPr sz="1400"/>
          </a:p>
          <a:p>
            <a:pPr indent="-350519" lvl="0" marL="1188720" rtl="0" algn="just">
              <a:lnSpc>
                <a:spcPct val="115000"/>
              </a:lnSpc>
              <a:spcBef>
                <a:spcPts val="0"/>
              </a:spcBef>
              <a:spcAft>
                <a:spcPts val="0"/>
              </a:spcAft>
              <a:buSzPts val="1200"/>
              <a:buFont typeface="Noto Sans Symbols"/>
              <a:buAutoNum type="arabicPeriod"/>
            </a:pPr>
            <a:r>
              <a:rPr lang="en" sz="1400"/>
              <a:t>Quality Plan</a:t>
            </a:r>
            <a:endParaRPr sz="1400"/>
          </a:p>
          <a:p>
            <a:pPr indent="-350519" lvl="0" marL="1188720" rtl="0" algn="just">
              <a:lnSpc>
                <a:spcPct val="115000"/>
              </a:lnSpc>
              <a:spcBef>
                <a:spcPts val="0"/>
              </a:spcBef>
              <a:spcAft>
                <a:spcPts val="0"/>
              </a:spcAft>
              <a:buSzPts val="1200"/>
              <a:buFont typeface="Noto Sans Symbols"/>
              <a:buAutoNum type="arabicPeriod"/>
            </a:pPr>
            <a:r>
              <a:rPr lang="en" sz="1400"/>
              <a:t>Software Model Prototype</a:t>
            </a:r>
            <a:endParaRPr sz="1400"/>
          </a:p>
          <a:p>
            <a:pPr indent="-350519" lvl="0" marL="1188720" rtl="0" algn="just">
              <a:lnSpc>
                <a:spcPct val="115000"/>
              </a:lnSpc>
              <a:spcBef>
                <a:spcPts val="0"/>
              </a:spcBef>
              <a:spcAft>
                <a:spcPts val="0"/>
              </a:spcAft>
              <a:buSzPts val="1200"/>
              <a:buFont typeface="Noto Sans Symbols"/>
              <a:buAutoNum type="arabicPeriod"/>
            </a:pPr>
            <a:r>
              <a:rPr lang="en" sz="1400"/>
              <a:t>Risk Management Report</a:t>
            </a:r>
            <a:endParaRPr sz="1400"/>
          </a:p>
          <a:p>
            <a:pPr indent="-350519" lvl="0" marL="1188720" rtl="0" algn="just">
              <a:lnSpc>
                <a:spcPct val="115000"/>
              </a:lnSpc>
              <a:spcBef>
                <a:spcPts val="0"/>
              </a:spcBef>
              <a:spcAft>
                <a:spcPts val="0"/>
              </a:spcAft>
              <a:buSzPts val="1200"/>
              <a:buFont typeface="Noto Sans Symbols"/>
              <a:buAutoNum type="arabicPeriod"/>
            </a:pPr>
            <a:r>
              <a:rPr lang="en" sz="1400"/>
              <a:t>Design report on software maintainability</a:t>
            </a:r>
            <a:endParaRPr sz="1400"/>
          </a:p>
          <a:p>
            <a:pPr indent="-350519" lvl="0" marL="1188720" rtl="0" algn="just">
              <a:lnSpc>
                <a:spcPct val="115000"/>
              </a:lnSpc>
              <a:spcBef>
                <a:spcPts val="0"/>
              </a:spcBef>
              <a:spcAft>
                <a:spcPts val="0"/>
              </a:spcAft>
              <a:buSzPts val="1200"/>
              <a:buFont typeface="Noto Sans Symbols"/>
              <a:buAutoNum type="arabicPeriod"/>
            </a:pPr>
            <a:r>
              <a:rPr lang="en" sz="1400"/>
              <a:t>Configuration Management Plan</a:t>
            </a:r>
            <a:endParaRPr sz="1400"/>
          </a:p>
          <a:p>
            <a:pPr indent="-350519" lvl="0" marL="1188720" rtl="0" algn="just">
              <a:lnSpc>
                <a:spcPct val="115000"/>
              </a:lnSpc>
              <a:spcBef>
                <a:spcPts val="0"/>
              </a:spcBef>
              <a:spcAft>
                <a:spcPts val="0"/>
              </a:spcAft>
              <a:buSzPts val="1200"/>
              <a:buFont typeface="Noto Sans Symbols"/>
              <a:buAutoNum type="arabicPeriod"/>
            </a:pPr>
            <a:r>
              <a:rPr lang="en" sz="1400"/>
              <a:t>Change Management Plan</a:t>
            </a:r>
            <a:endParaRPr sz="1400"/>
          </a:p>
          <a:p>
            <a:pPr indent="-350519" lvl="0" marL="1188720" rtl="0" algn="just">
              <a:lnSpc>
                <a:spcPct val="115000"/>
              </a:lnSpc>
              <a:spcBef>
                <a:spcPts val="0"/>
              </a:spcBef>
              <a:spcAft>
                <a:spcPts val="0"/>
              </a:spcAft>
              <a:buSzPts val="1200"/>
              <a:buFont typeface="Noto Sans Symbols"/>
              <a:buAutoNum type="arabicPeriod"/>
            </a:pPr>
            <a:r>
              <a:rPr lang="en" sz="1400"/>
              <a:t>Release Plan</a:t>
            </a:r>
            <a:endParaRPr sz="1400"/>
          </a:p>
          <a:p>
            <a:pPr indent="-350519" lvl="0" marL="1188720" rtl="0" algn="just">
              <a:lnSpc>
                <a:spcPct val="115000"/>
              </a:lnSpc>
              <a:spcBef>
                <a:spcPts val="0"/>
              </a:spcBef>
              <a:spcAft>
                <a:spcPts val="600"/>
              </a:spcAft>
              <a:buSzPts val="1200"/>
              <a:buFont typeface="Noto Sans Symbols"/>
              <a:buAutoNum type="arabicPeriod"/>
            </a:pPr>
            <a:r>
              <a:rPr lang="en" sz="1400"/>
              <a:t>Test Plan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Software Reviews</a:t>
            </a:r>
            <a:endParaRPr b="1" sz="3000">
              <a:solidFill>
                <a:srgbClr val="000000"/>
              </a:solidFill>
              <a:latin typeface="Open Sans"/>
              <a:ea typeface="Open Sans"/>
              <a:cs typeface="Open Sans"/>
              <a:sym typeface="Open Sans"/>
            </a:endParaRPr>
          </a:p>
        </p:txBody>
      </p:sp>
      <p:sp>
        <p:nvSpPr>
          <p:cNvPr id="241" name="Google Shape;241;p33"/>
          <p:cNvSpPr txBox="1"/>
          <p:nvPr>
            <p:ph idx="1" type="body"/>
          </p:nvPr>
        </p:nvSpPr>
        <p:spPr>
          <a:xfrm>
            <a:off x="311700" y="1225225"/>
            <a:ext cx="8418600" cy="3747600"/>
          </a:xfrm>
          <a:prstGeom prst="rect">
            <a:avLst/>
          </a:prstGeom>
        </p:spPr>
        <p:txBody>
          <a:bodyPr anchorCtr="0" anchor="t" bIns="91425" lIns="91425" spcFirstLastPara="1" rIns="91425" wrap="square" tIns="91425">
            <a:normAutofit lnSpcReduction="10000"/>
          </a:bodyPr>
          <a:lstStyle/>
          <a:p>
            <a:pPr indent="0" lvl="0" marL="0" marR="0" rtl="0" algn="l">
              <a:lnSpc>
                <a:spcPct val="150000"/>
              </a:lnSpc>
              <a:spcBef>
                <a:spcPts val="0"/>
              </a:spcBef>
              <a:spcAft>
                <a:spcPts val="0"/>
              </a:spcAft>
              <a:buNone/>
            </a:pPr>
            <a:r>
              <a:rPr b="1" lang="en" sz="1400"/>
              <a:t>SQ personnel will assess the review products to assure the following:</a:t>
            </a:r>
            <a:endParaRPr b="1" sz="1400"/>
          </a:p>
          <a:p>
            <a:pPr indent="-317500" lvl="0" marL="457200" marR="0" rtl="0" algn="l">
              <a:lnSpc>
                <a:spcPct val="150000"/>
              </a:lnSpc>
              <a:spcBef>
                <a:spcPts val="0"/>
              </a:spcBef>
              <a:spcAft>
                <a:spcPts val="0"/>
              </a:spcAft>
              <a:buSzPts val="1400"/>
              <a:buAutoNum type="arabicPeriod"/>
            </a:pPr>
            <a:r>
              <a:rPr lang="en" sz="1400"/>
              <a:t>Product is developed according to specification</a:t>
            </a:r>
            <a:endParaRPr sz="1400"/>
          </a:p>
          <a:p>
            <a:pPr indent="-317500" lvl="0" marL="457200" marR="0" rtl="0" algn="l">
              <a:lnSpc>
                <a:spcPct val="150000"/>
              </a:lnSpc>
              <a:spcBef>
                <a:spcPts val="0"/>
              </a:spcBef>
              <a:spcAft>
                <a:spcPts val="0"/>
              </a:spcAft>
              <a:buSzPts val="1400"/>
              <a:buAutoNum type="arabicPeriod"/>
            </a:pPr>
            <a:r>
              <a:rPr lang="en" sz="1400"/>
              <a:t>Correct information are presented</a:t>
            </a:r>
            <a:endParaRPr sz="1400"/>
          </a:p>
          <a:p>
            <a:pPr indent="-317500" lvl="0" marL="457200" marR="0" rtl="0" algn="l">
              <a:lnSpc>
                <a:spcPct val="150000"/>
              </a:lnSpc>
              <a:spcBef>
                <a:spcPts val="0"/>
              </a:spcBef>
              <a:spcAft>
                <a:spcPts val="0"/>
              </a:spcAft>
              <a:buSzPts val="1400"/>
              <a:buAutoNum type="arabicPeriod"/>
            </a:pPr>
            <a:r>
              <a:rPr lang="en" sz="1400"/>
              <a:t>Entry and exit criteria are met</a:t>
            </a:r>
            <a:endParaRPr sz="1400"/>
          </a:p>
          <a:p>
            <a:pPr indent="-317500" lvl="0" marL="457200" marR="0" rtl="0" algn="l">
              <a:lnSpc>
                <a:spcPct val="150000"/>
              </a:lnSpc>
              <a:spcBef>
                <a:spcPts val="0"/>
              </a:spcBef>
              <a:spcAft>
                <a:spcPts val="0"/>
              </a:spcAft>
              <a:buSzPts val="1400"/>
              <a:buAutoNum type="arabicPeriod"/>
            </a:pPr>
            <a:r>
              <a:rPr lang="en" sz="1400"/>
              <a:t>Appropriate documents are updated</a:t>
            </a:r>
            <a:endParaRPr sz="1400"/>
          </a:p>
          <a:p>
            <a:pPr indent="0" lvl="0" marL="0" marR="0" rtl="0" algn="l">
              <a:lnSpc>
                <a:spcPct val="150000"/>
              </a:lnSpc>
              <a:spcBef>
                <a:spcPts val="0"/>
              </a:spcBef>
              <a:spcAft>
                <a:spcPts val="0"/>
              </a:spcAft>
              <a:buNone/>
            </a:pPr>
            <a:r>
              <a:t/>
            </a:r>
            <a:endParaRPr sz="1400"/>
          </a:p>
          <a:p>
            <a:pPr indent="0" lvl="0" marL="0" marR="0" rtl="0" algn="l">
              <a:lnSpc>
                <a:spcPct val="150000"/>
              </a:lnSpc>
              <a:spcBef>
                <a:spcPts val="0"/>
              </a:spcBef>
              <a:spcAft>
                <a:spcPts val="0"/>
              </a:spcAft>
              <a:buNone/>
            </a:pPr>
            <a:r>
              <a:rPr b="1" lang="en" sz="1400"/>
              <a:t>SQ personnel will assess the following software reviews:</a:t>
            </a:r>
            <a:endParaRPr b="1" sz="1400"/>
          </a:p>
          <a:p>
            <a:pPr indent="-317500" lvl="0" marL="457200" marR="0" rtl="0" algn="l">
              <a:lnSpc>
                <a:spcPct val="150000"/>
              </a:lnSpc>
              <a:spcBef>
                <a:spcPts val="0"/>
              </a:spcBef>
              <a:spcAft>
                <a:spcPts val="0"/>
              </a:spcAft>
              <a:buSzPts val="1400"/>
              <a:buAutoNum type="arabicPeriod"/>
            </a:pPr>
            <a:r>
              <a:rPr lang="en" sz="1400"/>
              <a:t>Project Plan Review</a:t>
            </a:r>
            <a:endParaRPr sz="1400"/>
          </a:p>
          <a:p>
            <a:pPr indent="-317500" lvl="0" marL="457200" marR="0" rtl="0" algn="l">
              <a:lnSpc>
                <a:spcPct val="150000"/>
              </a:lnSpc>
              <a:spcBef>
                <a:spcPts val="0"/>
              </a:spcBef>
              <a:spcAft>
                <a:spcPts val="0"/>
              </a:spcAft>
              <a:buSzPts val="1400"/>
              <a:buAutoNum type="arabicPeriod"/>
            </a:pPr>
            <a:r>
              <a:rPr lang="en" sz="1400"/>
              <a:t>Requirements Analysis Review</a:t>
            </a:r>
            <a:endParaRPr sz="1400"/>
          </a:p>
          <a:p>
            <a:pPr indent="-317500" lvl="0" marL="457200" marR="0" rtl="0" algn="l">
              <a:lnSpc>
                <a:spcPct val="150000"/>
              </a:lnSpc>
              <a:spcBef>
                <a:spcPts val="0"/>
              </a:spcBef>
              <a:spcAft>
                <a:spcPts val="0"/>
              </a:spcAft>
              <a:buSzPts val="1400"/>
              <a:buAutoNum type="arabicPeriod"/>
            </a:pPr>
            <a:r>
              <a:rPr lang="en" sz="1400"/>
              <a:t>Software Design Review</a:t>
            </a:r>
            <a:endParaRPr sz="1400"/>
          </a:p>
          <a:p>
            <a:pPr indent="-317500" lvl="0" marL="457200" marR="0" rtl="0" algn="l">
              <a:lnSpc>
                <a:spcPct val="150000"/>
              </a:lnSpc>
              <a:spcBef>
                <a:spcPts val="0"/>
              </a:spcBef>
              <a:spcAft>
                <a:spcPts val="0"/>
              </a:spcAft>
              <a:buSzPts val="1400"/>
              <a:buAutoNum type="arabicPeriod"/>
            </a:pPr>
            <a:r>
              <a:rPr lang="en" sz="1400"/>
              <a:t>Test Plan Review</a:t>
            </a:r>
            <a:endParaRPr sz="1400"/>
          </a:p>
          <a:p>
            <a:pPr indent="-317500" lvl="0" marL="457200" marR="0" rtl="0" algn="l">
              <a:lnSpc>
                <a:spcPct val="150000"/>
              </a:lnSpc>
              <a:spcBef>
                <a:spcPts val="0"/>
              </a:spcBef>
              <a:spcAft>
                <a:spcPts val="0"/>
              </a:spcAft>
              <a:buSzPts val="1400"/>
              <a:buAutoNum type="arabicPeriod"/>
            </a:pPr>
            <a:r>
              <a:rPr lang="en" sz="1400"/>
              <a:t>Acceptance Review</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Thorough Testing</a:t>
            </a:r>
            <a:endParaRPr b="1" sz="3000">
              <a:solidFill>
                <a:srgbClr val="000000"/>
              </a:solidFill>
              <a:latin typeface="Open Sans"/>
              <a:ea typeface="Open Sans"/>
              <a:cs typeface="Open Sans"/>
              <a:sym typeface="Open Sans"/>
            </a:endParaRPr>
          </a:p>
        </p:txBody>
      </p:sp>
      <p:sp>
        <p:nvSpPr>
          <p:cNvPr id="247" name="Google Shape;247;p34"/>
          <p:cNvSpPr txBox="1"/>
          <p:nvPr>
            <p:ph idx="1" type="body"/>
          </p:nvPr>
        </p:nvSpPr>
        <p:spPr>
          <a:xfrm>
            <a:off x="311700" y="1225225"/>
            <a:ext cx="8418600" cy="3837000"/>
          </a:xfrm>
          <a:prstGeom prst="rect">
            <a:avLst/>
          </a:prstGeom>
        </p:spPr>
        <p:txBody>
          <a:bodyPr anchorCtr="0" anchor="t" bIns="91425" lIns="91425" spcFirstLastPara="1" rIns="91425" wrap="square" tIns="91425">
            <a:normAutofit/>
          </a:bodyPr>
          <a:lstStyle/>
          <a:p>
            <a:pPr indent="0" lvl="0" marL="0" marR="0" rtl="0" algn="l">
              <a:lnSpc>
                <a:spcPct val="150000"/>
              </a:lnSpc>
              <a:spcBef>
                <a:spcPts val="0"/>
              </a:spcBef>
              <a:spcAft>
                <a:spcPts val="0"/>
              </a:spcAft>
              <a:buNone/>
            </a:pPr>
            <a:r>
              <a:rPr b="1" lang="en" sz="1400"/>
              <a:t>Functional Testing</a:t>
            </a:r>
            <a:endParaRPr b="1" sz="1400"/>
          </a:p>
          <a:p>
            <a:pPr indent="-317500" lvl="0" marL="457200" marR="0" rtl="0" algn="l">
              <a:lnSpc>
                <a:spcPct val="150000"/>
              </a:lnSpc>
              <a:spcBef>
                <a:spcPts val="0"/>
              </a:spcBef>
              <a:spcAft>
                <a:spcPts val="0"/>
              </a:spcAft>
              <a:buSzPts val="1400"/>
              <a:buChar char="●"/>
            </a:pPr>
            <a:r>
              <a:rPr lang="en" sz="1400"/>
              <a:t>Unit Testing: </a:t>
            </a:r>
            <a:endParaRPr sz="1400"/>
          </a:p>
          <a:p>
            <a:pPr indent="0" lvl="0" marL="457200" marR="0" rtl="0" algn="l">
              <a:lnSpc>
                <a:spcPct val="150000"/>
              </a:lnSpc>
              <a:spcBef>
                <a:spcPts val="0"/>
              </a:spcBef>
              <a:spcAft>
                <a:spcPts val="0"/>
              </a:spcAft>
              <a:buNone/>
            </a:pPr>
            <a:r>
              <a:rPr lang="en" sz="1400"/>
              <a:t>Tests individual and standalone modules to check if there are any issues.</a:t>
            </a:r>
            <a:endParaRPr sz="1400"/>
          </a:p>
          <a:p>
            <a:pPr indent="-317500" lvl="0" marL="457200" marR="0" rtl="0" algn="l">
              <a:lnSpc>
                <a:spcPct val="150000"/>
              </a:lnSpc>
              <a:spcBef>
                <a:spcPts val="0"/>
              </a:spcBef>
              <a:spcAft>
                <a:spcPts val="0"/>
              </a:spcAft>
              <a:buSzPts val="1400"/>
              <a:buChar char="●"/>
            </a:pPr>
            <a:r>
              <a:rPr lang="en" sz="1400"/>
              <a:t>Integration Testing:</a:t>
            </a:r>
            <a:endParaRPr sz="1400"/>
          </a:p>
          <a:p>
            <a:pPr indent="0" lvl="0" marL="457200" marR="0" rtl="0" algn="l">
              <a:lnSpc>
                <a:spcPct val="150000"/>
              </a:lnSpc>
              <a:spcBef>
                <a:spcPts val="0"/>
              </a:spcBef>
              <a:spcAft>
                <a:spcPts val="0"/>
              </a:spcAft>
              <a:buNone/>
            </a:pPr>
            <a:r>
              <a:rPr lang="en" sz="1400"/>
              <a:t>Software modules are integrated logically and tested as a group.</a:t>
            </a:r>
            <a:endParaRPr sz="1400"/>
          </a:p>
          <a:p>
            <a:pPr indent="-317500" lvl="0" marL="457200" marR="0" rtl="0" algn="l">
              <a:lnSpc>
                <a:spcPct val="150000"/>
              </a:lnSpc>
              <a:spcBef>
                <a:spcPts val="0"/>
              </a:spcBef>
              <a:spcAft>
                <a:spcPts val="0"/>
              </a:spcAft>
              <a:buSzPts val="1400"/>
              <a:buChar char="●"/>
            </a:pPr>
            <a:r>
              <a:rPr lang="en" sz="1400"/>
              <a:t>User Acceptance Testing:</a:t>
            </a:r>
            <a:endParaRPr sz="1400"/>
          </a:p>
          <a:p>
            <a:pPr indent="0" lvl="0" marL="457200" marR="0" rtl="0" algn="l">
              <a:lnSpc>
                <a:spcPct val="150000"/>
              </a:lnSpc>
              <a:spcBef>
                <a:spcPts val="0"/>
              </a:spcBef>
              <a:spcAft>
                <a:spcPts val="0"/>
              </a:spcAft>
              <a:buNone/>
            </a:pPr>
            <a:r>
              <a:rPr lang="en" sz="1400"/>
              <a:t>Conducted in the last </a:t>
            </a:r>
            <a:r>
              <a:rPr lang="en" sz="1400"/>
              <a:t>phase to let the target user to test.</a:t>
            </a:r>
            <a:endParaRPr sz="1400"/>
          </a:p>
          <a:p>
            <a:pPr indent="0" lvl="0" marL="0" marR="0" rtl="0" algn="l">
              <a:lnSpc>
                <a:spcPct val="150000"/>
              </a:lnSpc>
              <a:spcBef>
                <a:spcPts val="0"/>
              </a:spcBef>
              <a:spcAft>
                <a:spcPts val="0"/>
              </a:spcAft>
              <a:buNone/>
            </a:pPr>
            <a:r>
              <a:t/>
            </a:r>
            <a:endParaRPr sz="1400"/>
          </a:p>
          <a:p>
            <a:pPr indent="0" lvl="0" marL="0" marR="0" rtl="0" algn="l">
              <a:lnSpc>
                <a:spcPct val="150000"/>
              </a:lnSpc>
              <a:spcBef>
                <a:spcPts val="0"/>
              </a:spcBef>
              <a:spcAft>
                <a:spcPts val="0"/>
              </a:spcAft>
              <a:buNone/>
            </a:pPr>
            <a:r>
              <a:rPr b="1" lang="en" sz="1400"/>
              <a:t>Non-functional Testing</a:t>
            </a:r>
            <a:endParaRPr b="1" sz="1400"/>
          </a:p>
          <a:p>
            <a:pPr indent="-317500" lvl="0" marL="457200" marR="0" rtl="0" algn="l">
              <a:lnSpc>
                <a:spcPct val="150000"/>
              </a:lnSpc>
              <a:spcBef>
                <a:spcPts val="0"/>
              </a:spcBef>
              <a:spcAft>
                <a:spcPts val="0"/>
              </a:spcAft>
              <a:buSzPts val="1400"/>
              <a:buChar char="●"/>
            </a:pPr>
            <a:r>
              <a:rPr lang="en" sz="1400"/>
              <a:t>Compatibility Testing: </a:t>
            </a:r>
            <a:endParaRPr sz="1400"/>
          </a:p>
          <a:p>
            <a:pPr indent="0" lvl="0" marL="457200" marR="0" rtl="0" algn="l">
              <a:lnSpc>
                <a:spcPct val="150000"/>
              </a:lnSpc>
              <a:spcBef>
                <a:spcPts val="0"/>
              </a:spcBef>
              <a:spcAft>
                <a:spcPts val="0"/>
              </a:spcAft>
              <a:buNone/>
            </a:pPr>
            <a:r>
              <a:rPr lang="en" sz="1400"/>
              <a:t>Test to check if application is capable of running on different Android devices。</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ctrTitle"/>
          </p:nvPr>
        </p:nvSpPr>
        <p:spPr>
          <a:xfrm>
            <a:off x="2678550" y="1904850"/>
            <a:ext cx="3786900" cy="1333800"/>
          </a:xfrm>
          <a:prstGeom prst="rect">
            <a:avLst/>
          </a:prstGeom>
        </p:spPr>
        <p:txBody>
          <a:bodyPr anchorCtr="0" anchor="b" bIns="91425" lIns="91425" spcFirstLastPara="1" rIns="91425" wrap="square" tIns="91425">
            <a:noAutofit/>
          </a:bodyPr>
          <a:lstStyle/>
          <a:p>
            <a:pPr indent="0" lvl="0" marL="0" marR="0" rtl="0" algn="ctr">
              <a:lnSpc>
                <a:spcPct val="115000"/>
              </a:lnSpc>
              <a:spcBef>
                <a:spcPts val="0"/>
              </a:spcBef>
              <a:spcAft>
                <a:spcPts val="0"/>
              </a:spcAft>
              <a:buSzPts val="990"/>
              <a:buNone/>
            </a:pPr>
            <a:r>
              <a:rPr b="1" lang="en" sz="3600">
                <a:latin typeface="Open Sans"/>
                <a:ea typeface="Open Sans"/>
                <a:cs typeface="Open Sans"/>
                <a:sym typeface="Open Sans"/>
              </a:rPr>
              <a:t>Project Management</a:t>
            </a:r>
            <a:endParaRPr b="1" sz="36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Project Organization</a:t>
            </a:r>
            <a:endParaRPr b="1" sz="3000">
              <a:solidFill>
                <a:srgbClr val="000000"/>
              </a:solidFill>
              <a:latin typeface="Open Sans"/>
              <a:ea typeface="Open Sans"/>
              <a:cs typeface="Open Sans"/>
              <a:sym typeface="Open Sans"/>
            </a:endParaRPr>
          </a:p>
        </p:txBody>
      </p:sp>
      <p:pic>
        <p:nvPicPr>
          <p:cNvPr id="258" name="Google Shape;258;p36"/>
          <p:cNvPicPr preferRelativeResize="0"/>
          <p:nvPr/>
        </p:nvPicPr>
        <p:blipFill>
          <a:blip r:embed="rId3">
            <a:alphaModFix/>
          </a:blip>
          <a:stretch>
            <a:fillRect/>
          </a:stretch>
        </p:blipFill>
        <p:spPr>
          <a:xfrm>
            <a:off x="736825" y="1147225"/>
            <a:ext cx="6655303" cy="3691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Work Breakdown Structure</a:t>
            </a:r>
            <a:endParaRPr b="1" sz="3000">
              <a:solidFill>
                <a:srgbClr val="000000"/>
              </a:solidFill>
              <a:latin typeface="Open Sans"/>
              <a:ea typeface="Open Sans"/>
              <a:cs typeface="Open Sans"/>
              <a:sym typeface="Open Sans"/>
            </a:endParaRPr>
          </a:p>
        </p:txBody>
      </p:sp>
      <p:pic>
        <p:nvPicPr>
          <p:cNvPr id="264" name="Google Shape;264;p37"/>
          <p:cNvPicPr preferRelativeResize="0"/>
          <p:nvPr/>
        </p:nvPicPr>
        <p:blipFill>
          <a:blip r:embed="rId3">
            <a:alphaModFix/>
          </a:blip>
          <a:stretch>
            <a:fillRect/>
          </a:stretch>
        </p:blipFill>
        <p:spPr>
          <a:xfrm>
            <a:off x="2363088" y="1047825"/>
            <a:ext cx="4417825" cy="39608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Timeline</a:t>
            </a:r>
            <a:endParaRPr b="1" sz="3000">
              <a:solidFill>
                <a:srgbClr val="000000"/>
              </a:solidFill>
              <a:latin typeface="Open Sans"/>
              <a:ea typeface="Open Sans"/>
              <a:cs typeface="Open Sans"/>
              <a:sym typeface="Open Sans"/>
            </a:endParaRPr>
          </a:p>
        </p:txBody>
      </p:sp>
      <p:pic>
        <p:nvPicPr>
          <p:cNvPr id="270" name="Google Shape;270;p38"/>
          <p:cNvPicPr preferRelativeResize="0"/>
          <p:nvPr/>
        </p:nvPicPr>
        <p:blipFill>
          <a:blip r:embed="rId3">
            <a:alphaModFix/>
          </a:blip>
          <a:stretch>
            <a:fillRect/>
          </a:stretch>
        </p:blipFill>
        <p:spPr>
          <a:xfrm>
            <a:off x="1525575" y="1147225"/>
            <a:ext cx="6092874" cy="361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Deliverables and Deadlines</a:t>
            </a:r>
            <a:endParaRPr b="1" sz="3000">
              <a:solidFill>
                <a:srgbClr val="000000"/>
              </a:solidFill>
              <a:latin typeface="Open Sans"/>
              <a:ea typeface="Open Sans"/>
              <a:cs typeface="Open Sans"/>
              <a:sym typeface="Open Sans"/>
            </a:endParaRPr>
          </a:p>
        </p:txBody>
      </p:sp>
      <p:pic>
        <p:nvPicPr>
          <p:cNvPr id="276" name="Google Shape;276;p39"/>
          <p:cNvPicPr preferRelativeResize="0"/>
          <p:nvPr/>
        </p:nvPicPr>
        <p:blipFill rotWithShape="1">
          <a:blip r:embed="rId3">
            <a:alphaModFix/>
          </a:blip>
          <a:srcRect b="0" l="0" r="0" t="6173"/>
          <a:stretch/>
        </p:blipFill>
        <p:spPr>
          <a:xfrm>
            <a:off x="1194400" y="1375050"/>
            <a:ext cx="6755200" cy="346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Budget</a:t>
            </a:r>
            <a:endParaRPr b="1" sz="3000">
              <a:solidFill>
                <a:srgbClr val="000000"/>
              </a:solidFill>
              <a:latin typeface="Open Sans"/>
              <a:ea typeface="Open Sans"/>
              <a:cs typeface="Open Sans"/>
              <a:sym typeface="Open Sans"/>
            </a:endParaRPr>
          </a:p>
        </p:txBody>
      </p:sp>
      <p:pic>
        <p:nvPicPr>
          <p:cNvPr id="282" name="Google Shape;282;p40"/>
          <p:cNvPicPr preferRelativeResize="0"/>
          <p:nvPr/>
        </p:nvPicPr>
        <p:blipFill>
          <a:blip r:embed="rId3">
            <a:alphaModFix/>
          </a:blip>
          <a:stretch>
            <a:fillRect/>
          </a:stretch>
        </p:blipFill>
        <p:spPr>
          <a:xfrm>
            <a:off x="1381675" y="1424975"/>
            <a:ext cx="6380651" cy="2874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ctrTitle"/>
          </p:nvPr>
        </p:nvSpPr>
        <p:spPr>
          <a:xfrm>
            <a:off x="2678550" y="1904850"/>
            <a:ext cx="3786900" cy="1333800"/>
          </a:xfrm>
          <a:prstGeom prst="rect">
            <a:avLst/>
          </a:prstGeom>
        </p:spPr>
        <p:txBody>
          <a:bodyPr anchorCtr="0" anchor="b" bIns="91425" lIns="91425" spcFirstLastPara="1" rIns="91425" wrap="square" tIns="91425">
            <a:noAutofit/>
          </a:bodyPr>
          <a:lstStyle/>
          <a:p>
            <a:pPr indent="0" lvl="0" marL="0" marR="0" rtl="0" algn="ctr">
              <a:lnSpc>
                <a:spcPct val="115000"/>
              </a:lnSpc>
              <a:spcBef>
                <a:spcPts val="0"/>
              </a:spcBef>
              <a:spcAft>
                <a:spcPts val="0"/>
              </a:spcAft>
              <a:buSzPts val="990"/>
              <a:buNone/>
            </a:pPr>
            <a:r>
              <a:rPr b="1" lang="en" sz="3600">
                <a:latin typeface="Open Sans"/>
                <a:ea typeface="Open Sans"/>
                <a:cs typeface="Open Sans"/>
                <a:sym typeface="Open Sans"/>
              </a:rPr>
              <a:t>Risk</a:t>
            </a:r>
            <a:r>
              <a:rPr b="1" lang="en" sz="3600">
                <a:latin typeface="Open Sans"/>
                <a:ea typeface="Open Sans"/>
                <a:cs typeface="Open Sans"/>
                <a:sym typeface="Open Sans"/>
              </a:rPr>
              <a:t> Management</a:t>
            </a:r>
            <a:endParaRPr b="1" sz="36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Outline of Presentation</a:t>
            </a:r>
            <a:endParaRPr b="1" sz="3000">
              <a:solidFill>
                <a:srgbClr val="000000"/>
              </a:solidFill>
              <a:latin typeface="Open Sans"/>
              <a:ea typeface="Open Sans"/>
              <a:cs typeface="Open Sans"/>
              <a:sym typeface="Open Sans"/>
            </a:endParaRPr>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0200" lvl="0" marL="457200" marR="0" rtl="0" algn="just">
              <a:lnSpc>
                <a:spcPct val="200000"/>
              </a:lnSpc>
              <a:spcBef>
                <a:spcPts val="0"/>
              </a:spcBef>
              <a:spcAft>
                <a:spcPts val="0"/>
              </a:spcAft>
              <a:buSzPts val="1600"/>
              <a:buAutoNum type="arabicPeriod"/>
            </a:pPr>
            <a:r>
              <a:rPr lang="en" sz="1600"/>
              <a:t>Product Introduction</a:t>
            </a:r>
            <a:endParaRPr sz="1600"/>
          </a:p>
          <a:p>
            <a:pPr indent="-330200" lvl="0" marL="457200" marR="0" rtl="0" algn="just">
              <a:lnSpc>
                <a:spcPct val="200000"/>
              </a:lnSpc>
              <a:spcBef>
                <a:spcPts val="0"/>
              </a:spcBef>
              <a:spcAft>
                <a:spcPts val="0"/>
              </a:spcAft>
              <a:buSzPts val="1600"/>
              <a:buAutoNum type="arabicPeriod"/>
            </a:pPr>
            <a:r>
              <a:rPr lang="en" sz="1600"/>
              <a:t>Design for Maintainability</a:t>
            </a:r>
            <a:endParaRPr sz="1600"/>
          </a:p>
          <a:p>
            <a:pPr indent="-330200" lvl="0" marL="457200" marR="0" rtl="0" algn="just">
              <a:lnSpc>
                <a:spcPct val="200000"/>
              </a:lnSpc>
              <a:spcBef>
                <a:spcPts val="0"/>
              </a:spcBef>
              <a:spcAft>
                <a:spcPts val="0"/>
              </a:spcAft>
              <a:buSzPts val="1600"/>
              <a:buAutoNum type="arabicPeriod"/>
            </a:pPr>
            <a:r>
              <a:rPr lang="en" sz="1600"/>
              <a:t>Software Quality Assurance</a:t>
            </a:r>
            <a:endParaRPr sz="1600"/>
          </a:p>
          <a:p>
            <a:pPr indent="-330200" lvl="0" marL="457200" marR="0" rtl="0" algn="just">
              <a:lnSpc>
                <a:spcPct val="200000"/>
              </a:lnSpc>
              <a:spcBef>
                <a:spcPts val="0"/>
              </a:spcBef>
              <a:spcAft>
                <a:spcPts val="0"/>
              </a:spcAft>
              <a:buSzPts val="1600"/>
              <a:buAutoNum type="arabicPeriod"/>
            </a:pPr>
            <a:r>
              <a:rPr lang="en" sz="1600"/>
              <a:t>Project Management</a:t>
            </a:r>
            <a:endParaRPr sz="1600"/>
          </a:p>
          <a:p>
            <a:pPr indent="-330200" lvl="0" marL="457200" marR="0" rtl="0" algn="just">
              <a:lnSpc>
                <a:spcPct val="200000"/>
              </a:lnSpc>
              <a:spcBef>
                <a:spcPts val="0"/>
              </a:spcBef>
              <a:spcAft>
                <a:spcPts val="0"/>
              </a:spcAft>
              <a:buSzPts val="1600"/>
              <a:buAutoNum type="arabicPeriod"/>
            </a:pPr>
            <a:r>
              <a:rPr lang="en" sz="1600"/>
              <a:t>Risk Management</a:t>
            </a:r>
            <a:endParaRPr sz="1600"/>
          </a:p>
          <a:p>
            <a:pPr indent="-330200" lvl="0" marL="457200" marR="0" rtl="0" algn="just">
              <a:lnSpc>
                <a:spcPct val="200000"/>
              </a:lnSpc>
              <a:spcBef>
                <a:spcPts val="0"/>
              </a:spcBef>
              <a:spcAft>
                <a:spcPts val="0"/>
              </a:spcAft>
              <a:buSzPts val="1600"/>
              <a:buAutoNum type="arabicPeriod"/>
            </a:pPr>
            <a:r>
              <a:rPr lang="en" sz="1600"/>
              <a:t>Demo</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Purpose</a:t>
            </a:r>
            <a:endParaRPr b="1" sz="3000">
              <a:solidFill>
                <a:srgbClr val="000000"/>
              </a:solidFill>
              <a:latin typeface="Open Sans"/>
              <a:ea typeface="Open Sans"/>
              <a:cs typeface="Open Sans"/>
              <a:sym typeface="Open Sans"/>
            </a:endParaRPr>
          </a:p>
        </p:txBody>
      </p:sp>
      <p:sp>
        <p:nvSpPr>
          <p:cNvPr id="293" name="Google Shape;293;p42"/>
          <p:cNvSpPr txBox="1"/>
          <p:nvPr>
            <p:ph idx="1" type="body"/>
          </p:nvPr>
        </p:nvSpPr>
        <p:spPr>
          <a:xfrm>
            <a:off x="311700" y="1225225"/>
            <a:ext cx="8418600" cy="3354000"/>
          </a:xfrm>
          <a:prstGeom prst="rect">
            <a:avLst/>
          </a:prstGeom>
        </p:spPr>
        <p:txBody>
          <a:bodyPr anchorCtr="0" anchor="t" bIns="91425" lIns="91425" spcFirstLastPara="1" rIns="91425" wrap="square" tIns="91425">
            <a:normAutofit/>
          </a:bodyPr>
          <a:lstStyle/>
          <a:p>
            <a:pPr indent="-317500" lvl="0" marL="457200" marR="0" rtl="0" algn="l">
              <a:lnSpc>
                <a:spcPct val="150000"/>
              </a:lnSpc>
              <a:spcBef>
                <a:spcPts val="0"/>
              </a:spcBef>
              <a:spcAft>
                <a:spcPts val="0"/>
              </a:spcAft>
              <a:buSzPts val="1400"/>
              <a:buChar char="●"/>
            </a:pPr>
            <a:r>
              <a:rPr lang="en" sz="1400"/>
              <a:t>Identify, assess, respond to, monitor, and report risks</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Risk Analysis</a:t>
            </a:r>
            <a:endParaRPr b="1" sz="3000">
              <a:solidFill>
                <a:srgbClr val="000000"/>
              </a:solidFill>
              <a:latin typeface="Open Sans"/>
              <a:ea typeface="Open Sans"/>
              <a:cs typeface="Open Sans"/>
              <a:sym typeface="Open Sans"/>
            </a:endParaRPr>
          </a:p>
        </p:txBody>
      </p:sp>
      <p:sp>
        <p:nvSpPr>
          <p:cNvPr id="299" name="Google Shape;299;p43"/>
          <p:cNvSpPr txBox="1"/>
          <p:nvPr>
            <p:ph idx="1" type="body"/>
          </p:nvPr>
        </p:nvSpPr>
        <p:spPr>
          <a:xfrm>
            <a:off x="218750" y="1497525"/>
            <a:ext cx="3875700" cy="1490100"/>
          </a:xfrm>
          <a:prstGeom prst="rect">
            <a:avLst/>
          </a:prstGeom>
        </p:spPr>
        <p:txBody>
          <a:bodyPr anchorCtr="0" anchor="t" bIns="91425" lIns="91425" spcFirstLastPara="1" rIns="91425" wrap="square" tIns="91425">
            <a:normAutofit/>
          </a:bodyPr>
          <a:lstStyle/>
          <a:p>
            <a:pPr indent="0" lvl="0" marL="0" marR="0" rtl="0" algn="l">
              <a:lnSpc>
                <a:spcPct val="150000"/>
              </a:lnSpc>
              <a:spcBef>
                <a:spcPts val="0"/>
              </a:spcBef>
              <a:spcAft>
                <a:spcPts val="0"/>
              </a:spcAft>
              <a:buNone/>
            </a:pPr>
            <a:r>
              <a:rPr lang="en" sz="1200"/>
              <a:t>5– Greater than 80% probability of occurrence</a:t>
            </a:r>
            <a:endParaRPr sz="1200"/>
          </a:p>
          <a:p>
            <a:pPr indent="0" lvl="0" marL="0" marR="0" rtl="0" algn="l">
              <a:lnSpc>
                <a:spcPct val="150000"/>
              </a:lnSpc>
              <a:spcBef>
                <a:spcPts val="0"/>
              </a:spcBef>
              <a:spcAft>
                <a:spcPts val="0"/>
              </a:spcAft>
              <a:buNone/>
            </a:pPr>
            <a:r>
              <a:rPr lang="en" sz="1200"/>
              <a:t>4 – Between 60% and 80% probability of occurrence</a:t>
            </a:r>
            <a:endParaRPr sz="1200"/>
          </a:p>
          <a:p>
            <a:pPr indent="0" lvl="0" marL="0" marR="0" rtl="0" algn="l">
              <a:lnSpc>
                <a:spcPct val="150000"/>
              </a:lnSpc>
              <a:spcBef>
                <a:spcPts val="0"/>
              </a:spcBef>
              <a:spcAft>
                <a:spcPts val="0"/>
              </a:spcAft>
              <a:buNone/>
            </a:pPr>
            <a:r>
              <a:rPr lang="en" sz="1200"/>
              <a:t>3 – Between 40% and 60% probability of occurrence</a:t>
            </a:r>
            <a:endParaRPr sz="1200"/>
          </a:p>
          <a:p>
            <a:pPr indent="0" lvl="0" marL="0" marR="0" rtl="0" algn="l">
              <a:lnSpc>
                <a:spcPct val="150000"/>
              </a:lnSpc>
              <a:spcBef>
                <a:spcPts val="0"/>
              </a:spcBef>
              <a:spcAft>
                <a:spcPts val="0"/>
              </a:spcAft>
              <a:buNone/>
            </a:pPr>
            <a:r>
              <a:rPr lang="en" sz="1200"/>
              <a:t>2 – Between 20% and 40% probability of occurrence</a:t>
            </a:r>
            <a:endParaRPr sz="1200"/>
          </a:p>
          <a:p>
            <a:pPr indent="0" lvl="0" marL="0" marR="0" rtl="0" algn="l">
              <a:lnSpc>
                <a:spcPct val="150000"/>
              </a:lnSpc>
              <a:spcBef>
                <a:spcPts val="0"/>
              </a:spcBef>
              <a:spcAft>
                <a:spcPts val="0"/>
              </a:spcAft>
              <a:buNone/>
            </a:pPr>
            <a:r>
              <a:rPr lang="en" sz="1200"/>
              <a:t>1 – Below 20% probability of occurrence</a:t>
            </a:r>
            <a:endParaRPr sz="1200"/>
          </a:p>
        </p:txBody>
      </p:sp>
      <p:sp>
        <p:nvSpPr>
          <p:cNvPr id="300" name="Google Shape;300;p43"/>
          <p:cNvSpPr txBox="1"/>
          <p:nvPr>
            <p:ph idx="1" type="body"/>
          </p:nvPr>
        </p:nvSpPr>
        <p:spPr>
          <a:xfrm>
            <a:off x="1928100" y="3435975"/>
            <a:ext cx="7215900" cy="1360500"/>
          </a:xfrm>
          <a:prstGeom prst="rect">
            <a:avLst/>
          </a:prstGeom>
        </p:spPr>
        <p:txBody>
          <a:bodyPr anchorCtr="0" anchor="t" bIns="91425" lIns="91425" spcFirstLastPara="1" rIns="91425" wrap="square" tIns="91425">
            <a:noAutofit/>
          </a:bodyPr>
          <a:lstStyle/>
          <a:p>
            <a:pPr indent="0" lvl="0" marL="0" marR="0" rtl="0" algn="l">
              <a:lnSpc>
                <a:spcPct val="140000"/>
              </a:lnSpc>
              <a:spcBef>
                <a:spcPts val="0"/>
              </a:spcBef>
              <a:spcAft>
                <a:spcPts val="0"/>
              </a:spcAft>
              <a:buClr>
                <a:schemeClr val="dk1"/>
              </a:buClr>
              <a:buSzPts val="688"/>
              <a:buFont typeface="Arial"/>
              <a:buNone/>
            </a:pPr>
            <a:r>
              <a:rPr lang="en" sz="1200"/>
              <a:t>5 – Risk that has the potential to severely impact project cost, project schedule or performance</a:t>
            </a:r>
            <a:endParaRPr sz="1200"/>
          </a:p>
          <a:p>
            <a:pPr indent="0" lvl="0" marL="0" marR="0" rtl="0" algn="l">
              <a:lnSpc>
                <a:spcPct val="140000"/>
              </a:lnSpc>
              <a:spcBef>
                <a:spcPts val="0"/>
              </a:spcBef>
              <a:spcAft>
                <a:spcPts val="0"/>
              </a:spcAft>
              <a:buClr>
                <a:schemeClr val="dk1"/>
              </a:buClr>
              <a:buSzPts val="688"/>
              <a:buFont typeface="Arial"/>
              <a:buNone/>
            </a:pPr>
            <a:r>
              <a:rPr lang="en" sz="1200"/>
              <a:t>4 – Risk that has the potential to significantly impact project cost, project schedule or performance</a:t>
            </a:r>
            <a:endParaRPr sz="1200"/>
          </a:p>
          <a:p>
            <a:pPr indent="0" lvl="0" marL="0" marR="0" rtl="0" algn="l">
              <a:lnSpc>
                <a:spcPct val="140000"/>
              </a:lnSpc>
              <a:spcBef>
                <a:spcPts val="0"/>
              </a:spcBef>
              <a:spcAft>
                <a:spcPts val="0"/>
              </a:spcAft>
              <a:buClr>
                <a:schemeClr val="dk1"/>
              </a:buClr>
              <a:buSzPts val="688"/>
              <a:buFont typeface="Arial"/>
              <a:buNone/>
            </a:pPr>
            <a:r>
              <a:rPr lang="en" sz="1200"/>
              <a:t>3 – Risk that has the potential to moderately impact on cost, schedule or performance</a:t>
            </a:r>
            <a:endParaRPr sz="1200"/>
          </a:p>
          <a:p>
            <a:pPr indent="0" lvl="0" marL="0" marR="0" rtl="0" algn="l">
              <a:lnSpc>
                <a:spcPct val="140000"/>
              </a:lnSpc>
              <a:spcBef>
                <a:spcPts val="0"/>
              </a:spcBef>
              <a:spcAft>
                <a:spcPts val="0"/>
              </a:spcAft>
              <a:buClr>
                <a:schemeClr val="dk1"/>
              </a:buClr>
              <a:buSzPts val="688"/>
              <a:buFont typeface="Arial"/>
              <a:buNone/>
            </a:pPr>
            <a:r>
              <a:rPr lang="en" sz="1200"/>
              <a:t>2 – Risk that has the potential to minorly impact on cost, schedule or performance</a:t>
            </a:r>
            <a:endParaRPr sz="1200"/>
          </a:p>
          <a:p>
            <a:pPr indent="0" lvl="0" marL="0" marR="0" rtl="0" algn="l">
              <a:lnSpc>
                <a:spcPct val="140000"/>
              </a:lnSpc>
              <a:spcBef>
                <a:spcPts val="0"/>
              </a:spcBef>
              <a:spcAft>
                <a:spcPts val="0"/>
              </a:spcAft>
              <a:buClr>
                <a:schemeClr val="dk1"/>
              </a:buClr>
              <a:buSzPts val="688"/>
              <a:buFont typeface="Arial"/>
              <a:buNone/>
            </a:pPr>
            <a:r>
              <a:rPr lang="en" sz="1200"/>
              <a:t>1 – Risk that has relatively no impact on cost, schedule or performance</a:t>
            </a:r>
            <a:endParaRPr sz="1200"/>
          </a:p>
          <a:p>
            <a:pPr indent="0" lvl="0" marL="457200" marR="0" rtl="0" algn="l">
              <a:lnSpc>
                <a:spcPct val="140000"/>
              </a:lnSpc>
              <a:spcBef>
                <a:spcPts val="0"/>
              </a:spcBef>
              <a:spcAft>
                <a:spcPts val="0"/>
              </a:spcAft>
              <a:buSzPts val="688"/>
              <a:buNone/>
            </a:pPr>
            <a:r>
              <a:t/>
            </a:r>
            <a:endParaRPr sz="1200"/>
          </a:p>
        </p:txBody>
      </p:sp>
      <p:graphicFrame>
        <p:nvGraphicFramePr>
          <p:cNvPr id="301" name="Google Shape;301;p43"/>
          <p:cNvGraphicFramePr/>
          <p:nvPr/>
        </p:nvGraphicFramePr>
        <p:xfrm>
          <a:off x="4271100" y="1147225"/>
          <a:ext cx="3000000" cy="3000000"/>
        </p:xfrm>
        <a:graphic>
          <a:graphicData uri="http://schemas.openxmlformats.org/drawingml/2006/table">
            <a:tbl>
              <a:tblPr bandCol="1" bandRow="1">
                <a:noFill/>
                <a:tableStyleId>{9087DA0B-537A-417E-A5C5-C28F52A881DC}</a:tableStyleId>
              </a:tblPr>
              <a:tblGrid>
                <a:gridCol w="641850"/>
                <a:gridCol w="641850"/>
                <a:gridCol w="641850"/>
                <a:gridCol w="641850"/>
                <a:gridCol w="641850"/>
                <a:gridCol w="641850"/>
                <a:gridCol w="641850"/>
              </a:tblGrid>
              <a:tr h="248000">
                <a:tc rowSpan="6">
                  <a:txBody>
                    <a:bodyPr/>
                    <a:lstStyle/>
                    <a:p>
                      <a:pPr indent="0" lvl="0" marL="71755" marR="71755" rtl="0" algn="r">
                        <a:spcBef>
                          <a:spcPts val="0"/>
                        </a:spcBef>
                        <a:spcAft>
                          <a:spcPts val="0"/>
                        </a:spcAft>
                        <a:buNone/>
                      </a:pPr>
                      <a:r>
                        <a:t/>
                      </a:r>
                      <a:endParaRPr b="1" sz="1000">
                        <a:solidFill>
                          <a:srgbClr val="FFFFFF"/>
                        </a:solidFill>
                      </a:endParaRPr>
                    </a:p>
                    <a:p>
                      <a:pPr indent="0" lvl="0" marL="71755" marR="71755" rtl="0" algn="r">
                        <a:spcBef>
                          <a:spcPts val="0"/>
                        </a:spcBef>
                        <a:spcAft>
                          <a:spcPts val="0"/>
                        </a:spcAft>
                        <a:buNone/>
                      </a:pPr>
                      <a:r>
                        <a:rPr b="1" lang="en" sz="1000">
                          <a:solidFill>
                            <a:srgbClr val="FFFFFF"/>
                          </a:solidFill>
                        </a:rPr>
                        <a:t>Impact</a:t>
                      </a:r>
                      <a:endParaRPr sz="1000">
                        <a:solidFill>
                          <a:srgbClr val="FFFFFF"/>
                        </a:solidFill>
                      </a:endParaRPr>
                    </a:p>
                  </a:txBody>
                  <a:tcPr marT="0" marB="0" marR="0" marL="0">
                    <a:solidFill>
                      <a:srgbClr val="000000"/>
                    </a:solidFill>
                  </a:tcPr>
                </a:tc>
                <a:tc>
                  <a:txBody>
                    <a:bodyPr/>
                    <a:lstStyle/>
                    <a:p>
                      <a:pPr indent="0" lvl="0" marL="0" rtl="0" algn="ctr">
                        <a:spcBef>
                          <a:spcPts val="0"/>
                        </a:spcBef>
                        <a:spcAft>
                          <a:spcPts val="0"/>
                        </a:spcAft>
                        <a:buNone/>
                      </a:pPr>
                      <a:r>
                        <a:rPr b="1" lang="en" sz="1000"/>
                        <a:t>5</a:t>
                      </a:r>
                      <a:endParaRPr b="1" sz="1000"/>
                    </a:p>
                  </a:txBody>
                  <a:tcPr marT="0" marB="0" marR="0" marL="0">
                    <a:solidFill>
                      <a:srgbClr val="D9D9D9"/>
                    </a:solidFill>
                  </a:tcPr>
                </a:tc>
                <a:tc>
                  <a:txBody>
                    <a:bodyPr/>
                    <a:lstStyle/>
                    <a:p>
                      <a:pPr indent="0" lvl="0" marL="0" rtl="0" algn="ctr">
                        <a:spcBef>
                          <a:spcPts val="0"/>
                        </a:spcBef>
                        <a:spcAft>
                          <a:spcPts val="0"/>
                        </a:spcAft>
                        <a:buNone/>
                      </a:pPr>
                      <a:r>
                        <a:rPr lang="en" sz="1000"/>
                        <a:t>5</a:t>
                      </a:r>
                      <a:endParaRPr sz="1000"/>
                    </a:p>
                  </a:txBody>
                  <a:tcPr marT="0" marB="0" marR="0" marL="0">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10</a:t>
                      </a:r>
                      <a:endParaRPr sz="1000"/>
                    </a:p>
                  </a:txBody>
                  <a:tcPr marT="0" marB="0" marR="0" marL="0">
                    <a:solidFill>
                      <a:srgbClr val="FFFF00"/>
                    </a:solidFill>
                  </a:tcPr>
                </a:tc>
                <a:tc>
                  <a:txBody>
                    <a:bodyPr/>
                    <a:lstStyle/>
                    <a:p>
                      <a:pPr indent="0" lvl="0" marL="0" rtl="0" algn="ctr">
                        <a:spcBef>
                          <a:spcPts val="0"/>
                        </a:spcBef>
                        <a:spcAft>
                          <a:spcPts val="0"/>
                        </a:spcAft>
                        <a:buNone/>
                      </a:pPr>
                      <a:r>
                        <a:rPr lang="en" sz="1000"/>
                        <a:t>15</a:t>
                      </a:r>
                      <a:endParaRPr sz="1000"/>
                    </a:p>
                  </a:txBody>
                  <a:tcPr marT="0" marB="0" marR="0" marL="0">
                    <a:solidFill>
                      <a:srgbClr val="FFFF00"/>
                    </a:solidFill>
                  </a:tcPr>
                </a:tc>
                <a:tc>
                  <a:txBody>
                    <a:bodyPr/>
                    <a:lstStyle/>
                    <a:p>
                      <a:pPr indent="0" lvl="0" marL="0" rtl="0" algn="ctr">
                        <a:spcBef>
                          <a:spcPts val="0"/>
                        </a:spcBef>
                        <a:spcAft>
                          <a:spcPts val="0"/>
                        </a:spcAft>
                        <a:buNone/>
                      </a:pPr>
                      <a:r>
                        <a:rPr lang="en" sz="1000">
                          <a:solidFill>
                            <a:srgbClr val="FFFFFF"/>
                          </a:solidFill>
                        </a:rPr>
                        <a:t>20</a:t>
                      </a:r>
                      <a:endParaRPr sz="1000">
                        <a:solidFill>
                          <a:srgbClr val="FFFFFF"/>
                        </a:solidFill>
                      </a:endParaRPr>
                    </a:p>
                  </a:txBody>
                  <a:tcPr marT="0" marB="0" marR="0" marL="0">
                    <a:solidFill>
                      <a:srgbClr val="FF0000"/>
                    </a:solidFill>
                  </a:tcPr>
                </a:tc>
                <a:tc>
                  <a:txBody>
                    <a:bodyPr/>
                    <a:lstStyle/>
                    <a:p>
                      <a:pPr indent="0" lvl="0" marL="0" rtl="0" algn="ctr">
                        <a:spcBef>
                          <a:spcPts val="0"/>
                        </a:spcBef>
                        <a:spcAft>
                          <a:spcPts val="0"/>
                        </a:spcAft>
                        <a:buNone/>
                      </a:pPr>
                      <a:r>
                        <a:rPr lang="en" sz="1000">
                          <a:solidFill>
                            <a:srgbClr val="FFFFFF"/>
                          </a:solidFill>
                        </a:rPr>
                        <a:t>25</a:t>
                      </a:r>
                      <a:endParaRPr sz="1000">
                        <a:solidFill>
                          <a:srgbClr val="FFFFFF"/>
                        </a:solidFill>
                      </a:endParaRPr>
                    </a:p>
                  </a:txBody>
                  <a:tcPr marT="0" marB="0" marR="0" marL="0">
                    <a:solidFill>
                      <a:srgbClr val="FF0000"/>
                    </a:solidFill>
                  </a:tcPr>
                </a:tc>
              </a:tr>
              <a:tr h="248000">
                <a:tc vMerge="1"/>
                <a:tc>
                  <a:txBody>
                    <a:bodyPr/>
                    <a:lstStyle/>
                    <a:p>
                      <a:pPr indent="0" lvl="0" marL="0" rtl="0" algn="ctr">
                        <a:spcBef>
                          <a:spcPts val="0"/>
                        </a:spcBef>
                        <a:spcAft>
                          <a:spcPts val="0"/>
                        </a:spcAft>
                        <a:buNone/>
                      </a:pPr>
                      <a:r>
                        <a:rPr b="1" lang="en" sz="1000"/>
                        <a:t>4</a:t>
                      </a:r>
                      <a:endParaRPr b="1" sz="1000"/>
                    </a:p>
                  </a:txBody>
                  <a:tcPr marT="0" marB="0" marR="0" marL="0">
                    <a:solidFill>
                      <a:srgbClr val="D9D9D9"/>
                    </a:solidFill>
                  </a:tcPr>
                </a:tc>
                <a:tc>
                  <a:txBody>
                    <a:bodyPr/>
                    <a:lstStyle/>
                    <a:p>
                      <a:pPr indent="0" lvl="0" marL="0" rtl="0" algn="ctr">
                        <a:spcBef>
                          <a:spcPts val="0"/>
                        </a:spcBef>
                        <a:spcAft>
                          <a:spcPts val="0"/>
                        </a:spcAft>
                        <a:buNone/>
                      </a:pPr>
                      <a:r>
                        <a:rPr lang="en" sz="1000"/>
                        <a:t>4</a:t>
                      </a:r>
                      <a:endParaRPr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8</a:t>
                      </a:r>
                      <a:endParaRPr sz="1000"/>
                    </a:p>
                  </a:txBody>
                  <a:tcPr marT="0" marB="0" marR="0" marL="0">
                    <a:solidFill>
                      <a:srgbClr val="FFFF00"/>
                    </a:solidFill>
                  </a:tcPr>
                </a:tc>
                <a:tc>
                  <a:txBody>
                    <a:bodyPr/>
                    <a:lstStyle/>
                    <a:p>
                      <a:pPr indent="0" lvl="0" marL="0" rtl="0" algn="ctr">
                        <a:spcBef>
                          <a:spcPts val="0"/>
                        </a:spcBef>
                        <a:spcAft>
                          <a:spcPts val="0"/>
                        </a:spcAft>
                        <a:buNone/>
                      </a:pPr>
                      <a:r>
                        <a:rPr lang="en" sz="1000"/>
                        <a:t>12</a:t>
                      </a:r>
                      <a:endParaRPr sz="1000"/>
                    </a:p>
                  </a:txBody>
                  <a:tcPr marT="0" marB="0" marR="0" marL="0">
                    <a:solidFill>
                      <a:srgbClr val="FFFF00"/>
                    </a:solidFill>
                  </a:tcPr>
                </a:tc>
                <a:tc>
                  <a:txBody>
                    <a:bodyPr/>
                    <a:lstStyle/>
                    <a:p>
                      <a:pPr indent="0" lvl="0" marL="0" rtl="0" algn="ctr">
                        <a:spcBef>
                          <a:spcPts val="0"/>
                        </a:spcBef>
                        <a:spcAft>
                          <a:spcPts val="0"/>
                        </a:spcAft>
                        <a:buNone/>
                      </a:pPr>
                      <a:r>
                        <a:rPr lang="en" sz="1000">
                          <a:solidFill>
                            <a:srgbClr val="FFFFFF"/>
                          </a:solidFill>
                        </a:rPr>
                        <a:t>16</a:t>
                      </a:r>
                      <a:endParaRPr sz="1000">
                        <a:solidFill>
                          <a:srgbClr val="FFFFFF"/>
                        </a:solidFill>
                      </a:endParaRPr>
                    </a:p>
                  </a:txBody>
                  <a:tcPr marT="0" marB="0" marR="0" marL="0">
                    <a:solidFill>
                      <a:srgbClr val="FF0000"/>
                    </a:solidFill>
                  </a:tcPr>
                </a:tc>
                <a:tc>
                  <a:txBody>
                    <a:bodyPr/>
                    <a:lstStyle/>
                    <a:p>
                      <a:pPr indent="0" lvl="0" marL="0" rtl="0" algn="ctr">
                        <a:spcBef>
                          <a:spcPts val="0"/>
                        </a:spcBef>
                        <a:spcAft>
                          <a:spcPts val="0"/>
                        </a:spcAft>
                        <a:buNone/>
                      </a:pPr>
                      <a:r>
                        <a:rPr lang="en" sz="1000">
                          <a:solidFill>
                            <a:srgbClr val="FFFFFF"/>
                          </a:solidFill>
                        </a:rPr>
                        <a:t>20</a:t>
                      </a:r>
                      <a:endParaRPr sz="1000">
                        <a:solidFill>
                          <a:srgbClr val="FFFFFF"/>
                        </a:solidFill>
                      </a:endParaRPr>
                    </a:p>
                  </a:txBody>
                  <a:tcPr marT="0" marB="0" marR="0" marL="0">
                    <a:solidFill>
                      <a:srgbClr val="FF0000"/>
                    </a:solidFill>
                  </a:tcPr>
                </a:tc>
              </a:tr>
              <a:tr h="248000">
                <a:tc vMerge="1"/>
                <a:tc>
                  <a:txBody>
                    <a:bodyPr/>
                    <a:lstStyle/>
                    <a:p>
                      <a:pPr indent="0" lvl="0" marL="0" rtl="0" algn="ctr">
                        <a:spcBef>
                          <a:spcPts val="0"/>
                        </a:spcBef>
                        <a:spcAft>
                          <a:spcPts val="0"/>
                        </a:spcAft>
                        <a:buNone/>
                      </a:pPr>
                      <a:r>
                        <a:rPr b="1" lang="en" sz="1000"/>
                        <a:t>3</a:t>
                      </a:r>
                      <a:endParaRPr b="1" sz="1000"/>
                    </a:p>
                  </a:txBody>
                  <a:tcPr marT="0" marB="0" marR="0" marL="0">
                    <a:solidFill>
                      <a:srgbClr val="D9D9D9"/>
                    </a:solidFill>
                  </a:tcPr>
                </a:tc>
                <a:tc>
                  <a:txBody>
                    <a:bodyPr/>
                    <a:lstStyle/>
                    <a:p>
                      <a:pPr indent="0" lvl="0" marL="0" rtl="0" algn="ctr">
                        <a:spcBef>
                          <a:spcPts val="0"/>
                        </a:spcBef>
                        <a:spcAft>
                          <a:spcPts val="0"/>
                        </a:spcAft>
                        <a:buNone/>
                      </a:pPr>
                      <a:r>
                        <a:rPr lang="en" sz="1000"/>
                        <a:t>3</a:t>
                      </a:r>
                      <a:endParaRPr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6</a:t>
                      </a:r>
                      <a:endParaRPr sz="1000"/>
                    </a:p>
                  </a:txBody>
                  <a:tcPr marT="0" marB="0" marR="0" marL="0">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9</a:t>
                      </a:r>
                      <a:endParaRPr sz="1000"/>
                    </a:p>
                  </a:txBody>
                  <a:tcPr marT="0" marB="0" marR="0" marL="0">
                    <a:solidFill>
                      <a:srgbClr val="FFFF00"/>
                    </a:solidFill>
                  </a:tcPr>
                </a:tc>
                <a:tc>
                  <a:txBody>
                    <a:bodyPr/>
                    <a:lstStyle/>
                    <a:p>
                      <a:pPr indent="0" lvl="0" marL="0" rtl="0" algn="ctr">
                        <a:spcBef>
                          <a:spcPts val="0"/>
                        </a:spcBef>
                        <a:spcAft>
                          <a:spcPts val="0"/>
                        </a:spcAft>
                        <a:buNone/>
                      </a:pPr>
                      <a:r>
                        <a:rPr lang="en" sz="1000"/>
                        <a:t>12</a:t>
                      </a:r>
                      <a:endParaRPr sz="1000"/>
                    </a:p>
                  </a:txBody>
                  <a:tcPr marT="0" marB="0" marR="0" marL="0">
                    <a:solidFill>
                      <a:srgbClr val="FFFF00"/>
                    </a:solidFill>
                  </a:tcPr>
                </a:tc>
                <a:tc>
                  <a:txBody>
                    <a:bodyPr/>
                    <a:lstStyle/>
                    <a:p>
                      <a:pPr indent="0" lvl="0" marL="0" rtl="0" algn="ctr">
                        <a:spcBef>
                          <a:spcPts val="0"/>
                        </a:spcBef>
                        <a:spcAft>
                          <a:spcPts val="0"/>
                        </a:spcAft>
                        <a:buNone/>
                      </a:pPr>
                      <a:r>
                        <a:rPr lang="en" sz="1000"/>
                        <a:t>15</a:t>
                      </a:r>
                      <a:endParaRPr sz="1000"/>
                    </a:p>
                  </a:txBody>
                  <a:tcPr marT="0" marB="0" marR="0" marL="0">
                    <a:solidFill>
                      <a:srgbClr val="FFFF00"/>
                    </a:solidFill>
                  </a:tcPr>
                </a:tc>
              </a:tr>
              <a:tr h="248000">
                <a:tc vMerge="1"/>
                <a:tc>
                  <a:txBody>
                    <a:bodyPr/>
                    <a:lstStyle/>
                    <a:p>
                      <a:pPr indent="0" lvl="0" marL="0" rtl="0" algn="ctr">
                        <a:spcBef>
                          <a:spcPts val="0"/>
                        </a:spcBef>
                        <a:spcAft>
                          <a:spcPts val="0"/>
                        </a:spcAft>
                        <a:buNone/>
                      </a:pPr>
                      <a:r>
                        <a:rPr b="1" lang="en" sz="1000"/>
                        <a:t>2</a:t>
                      </a:r>
                      <a:endParaRPr b="1" sz="1000"/>
                    </a:p>
                  </a:txBody>
                  <a:tcPr marT="0" marB="0" marR="0" marL="0">
                    <a:solidFill>
                      <a:srgbClr val="D9D9D9"/>
                    </a:solidFill>
                  </a:tcPr>
                </a:tc>
                <a:tc>
                  <a:txBody>
                    <a:bodyPr/>
                    <a:lstStyle/>
                    <a:p>
                      <a:pPr indent="0" lvl="0" marL="0" rtl="0" algn="ctr">
                        <a:spcBef>
                          <a:spcPts val="0"/>
                        </a:spcBef>
                        <a:spcAft>
                          <a:spcPts val="0"/>
                        </a:spcAft>
                        <a:buNone/>
                      </a:pPr>
                      <a:r>
                        <a:rPr lang="en" sz="1000"/>
                        <a:t>2</a:t>
                      </a:r>
                      <a:endParaRPr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4</a:t>
                      </a:r>
                      <a:endParaRPr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6</a:t>
                      </a:r>
                      <a:endParaRPr sz="1000"/>
                    </a:p>
                  </a:txBody>
                  <a:tcPr marT="0" marB="0" marR="0" marL="0">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8</a:t>
                      </a:r>
                      <a:endParaRPr sz="1000"/>
                    </a:p>
                  </a:txBody>
                  <a:tcPr marT="0" marB="0" marR="0" marL="0">
                    <a:solidFill>
                      <a:srgbClr val="FFFF00"/>
                    </a:solidFill>
                  </a:tcPr>
                </a:tc>
                <a:tc>
                  <a:txBody>
                    <a:bodyPr/>
                    <a:lstStyle/>
                    <a:p>
                      <a:pPr indent="0" lvl="0" marL="0" rtl="0" algn="ctr">
                        <a:spcBef>
                          <a:spcPts val="0"/>
                        </a:spcBef>
                        <a:spcAft>
                          <a:spcPts val="0"/>
                        </a:spcAft>
                        <a:buNone/>
                      </a:pPr>
                      <a:r>
                        <a:rPr lang="en" sz="1000"/>
                        <a:t>10</a:t>
                      </a:r>
                      <a:endParaRPr sz="1000"/>
                    </a:p>
                  </a:txBody>
                  <a:tcPr marT="0" marB="0" marR="0" marL="0">
                    <a:solidFill>
                      <a:srgbClr val="FFFF00"/>
                    </a:solidFill>
                  </a:tcPr>
                </a:tc>
              </a:tr>
              <a:tr h="248000">
                <a:tc vMerge="1"/>
                <a:tc>
                  <a:txBody>
                    <a:bodyPr/>
                    <a:lstStyle/>
                    <a:p>
                      <a:pPr indent="0" lvl="0" marL="0" rtl="0" algn="ctr">
                        <a:spcBef>
                          <a:spcPts val="0"/>
                        </a:spcBef>
                        <a:spcAft>
                          <a:spcPts val="0"/>
                        </a:spcAft>
                        <a:buNone/>
                      </a:pPr>
                      <a:r>
                        <a:rPr b="1" lang="en" sz="1000"/>
                        <a:t>1</a:t>
                      </a:r>
                      <a:endParaRPr b="1" sz="1000"/>
                    </a:p>
                  </a:txBody>
                  <a:tcPr marT="0" marB="0" marR="0" marL="0">
                    <a:solidFill>
                      <a:srgbClr val="D9D9D9"/>
                    </a:solidFill>
                  </a:tcPr>
                </a:tc>
                <a:tc>
                  <a:txBody>
                    <a:bodyPr/>
                    <a:lstStyle/>
                    <a:p>
                      <a:pPr indent="0" lvl="0" marL="0" rtl="0" algn="ctr">
                        <a:spcBef>
                          <a:spcPts val="0"/>
                        </a:spcBef>
                        <a:spcAft>
                          <a:spcPts val="0"/>
                        </a:spcAft>
                        <a:buNone/>
                      </a:pPr>
                      <a:r>
                        <a:rPr lang="en" sz="1000"/>
                        <a:t>1</a:t>
                      </a:r>
                      <a:endParaRPr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2</a:t>
                      </a:r>
                      <a:endParaRPr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3</a:t>
                      </a:r>
                      <a:endParaRPr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4</a:t>
                      </a:r>
                      <a:endParaRPr sz="1000"/>
                    </a:p>
                  </a:txBody>
                  <a:tcPr marT="0" marB="0" marR="0" marL="0">
                    <a:lnB cap="flat" cmpd="sng" w="635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t>5</a:t>
                      </a:r>
                      <a:endParaRPr sz="1000"/>
                    </a:p>
                  </a:txBody>
                  <a:tcPr marT="0" marB="0" marR="0" marL="0">
                    <a:lnB cap="flat" cmpd="sng" w="6350">
                      <a:solidFill>
                        <a:srgbClr val="000000"/>
                      </a:solidFill>
                      <a:prstDash val="solid"/>
                      <a:round/>
                      <a:headEnd len="sm" w="sm" type="none"/>
                      <a:tailEnd len="sm" w="sm" type="none"/>
                    </a:lnB>
                    <a:solidFill>
                      <a:srgbClr val="00FF00"/>
                    </a:solidFill>
                  </a:tcPr>
                </a:tc>
              </a:tr>
              <a:tr h="702700">
                <a:tc vMerge="1"/>
                <a:tc>
                  <a:txBody>
                    <a:bodyPr/>
                    <a:lstStyle/>
                    <a:p>
                      <a:pPr indent="0" lvl="0" marL="0" rtl="0" algn="ctr">
                        <a:spcBef>
                          <a:spcPts val="0"/>
                        </a:spcBef>
                        <a:spcAft>
                          <a:spcPts val="0"/>
                        </a:spcAft>
                        <a:buNone/>
                      </a:pPr>
                      <a:r>
                        <a:t/>
                      </a:r>
                      <a:endParaRPr sz="1000">
                        <a:solidFill>
                          <a:srgbClr val="0000FF"/>
                        </a:solidFill>
                      </a:endParaRPr>
                    </a:p>
                  </a:txBody>
                  <a:tcPr marT="0" marB="0" marR="0" marL="0">
                    <a:lnB cap="flat" cmpd="sng" w="63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000"/>
                        <a:t>1</a:t>
                      </a:r>
                      <a:endParaRPr b="1"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000"/>
                        <a:t>2</a:t>
                      </a:r>
                      <a:endParaRPr b="1"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000"/>
                        <a:t>3</a:t>
                      </a:r>
                      <a:endParaRPr b="1"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000"/>
                        <a:t>4</a:t>
                      </a:r>
                      <a:endParaRPr b="1"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000"/>
                        <a:t>5</a:t>
                      </a:r>
                      <a:endParaRPr b="1" sz="1000"/>
                    </a:p>
                  </a:txBody>
                  <a:tcPr marT="0" marB="0" marR="0" marL="0">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9D9D9"/>
                    </a:solidFill>
                  </a:tcPr>
                </a:tc>
              </a:tr>
              <a:tr h="248000">
                <a:tc>
                  <a:txBody>
                    <a:bodyPr/>
                    <a:lstStyle/>
                    <a:p>
                      <a:pPr indent="0" lvl="0" marL="0" rtl="0" algn="r">
                        <a:spcBef>
                          <a:spcPts val="0"/>
                        </a:spcBef>
                        <a:spcAft>
                          <a:spcPts val="0"/>
                        </a:spcAft>
                        <a:buNone/>
                      </a:pPr>
                      <a:r>
                        <a:t/>
                      </a:r>
                      <a:endParaRPr sz="1000">
                        <a:solidFill>
                          <a:srgbClr val="0000FF"/>
                        </a:solidFill>
                      </a:endParaRPr>
                    </a:p>
                  </a:txBody>
                  <a:tcPr marT="0" marB="0" marR="0" marL="0">
                    <a:solidFill>
                      <a:srgbClr val="000000"/>
                    </a:solidFill>
                  </a:tcPr>
                </a:tc>
                <a:tc gridSpan="5">
                  <a:txBody>
                    <a:bodyPr/>
                    <a:lstStyle/>
                    <a:p>
                      <a:pPr indent="0" lvl="0" marL="0" rtl="0" algn="ctr">
                        <a:spcBef>
                          <a:spcPts val="0"/>
                        </a:spcBef>
                        <a:spcAft>
                          <a:spcPts val="0"/>
                        </a:spcAft>
                        <a:buNone/>
                      </a:pPr>
                      <a:r>
                        <a:rPr b="1" lang="en" sz="1000">
                          <a:solidFill>
                            <a:srgbClr val="FFFFFF"/>
                          </a:solidFill>
                        </a:rPr>
                        <a:t>Probability</a:t>
                      </a:r>
                      <a:endParaRPr sz="1000">
                        <a:solidFill>
                          <a:srgbClr val="FFFFFF"/>
                        </a:solidFill>
                      </a:endParaRPr>
                    </a:p>
                  </a:txBody>
                  <a:tcPr marT="0" marB="0" marR="0" marL="0">
                    <a:lnT cap="flat" cmpd="sng" w="6350">
                      <a:solidFill>
                        <a:srgbClr val="000000"/>
                      </a:solidFill>
                      <a:prstDash val="solid"/>
                      <a:round/>
                      <a:headEnd len="sm" w="sm" type="none"/>
                      <a:tailEnd len="sm" w="sm" type="none"/>
                    </a:lnT>
                    <a:solidFill>
                      <a:srgbClr val="000000"/>
                    </a:solidFill>
                  </a:tcPr>
                </a:tc>
                <a:tc hMerge="1"/>
                <a:tc hMerge="1"/>
                <a:tc hMerge="1"/>
                <a:tc hMerge="1"/>
                <a:tc>
                  <a:txBody>
                    <a:bodyPr/>
                    <a:lstStyle/>
                    <a:p>
                      <a:pPr indent="0" lvl="0" marL="0" rtl="0" algn="l">
                        <a:lnSpc>
                          <a:spcPct val="115000"/>
                        </a:lnSpc>
                        <a:spcBef>
                          <a:spcPts val="0"/>
                        </a:spcBef>
                        <a:spcAft>
                          <a:spcPts val="0"/>
                        </a:spcAft>
                        <a:buNone/>
                      </a:pPr>
                      <a:r>
                        <a:t/>
                      </a:r>
                      <a:endParaRPr sz="1000">
                        <a:solidFill>
                          <a:srgbClr val="FFFFFF"/>
                        </a:solidFill>
                      </a:endParaRPr>
                    </a:p>
                  </a:txBody>
                  <a:tcPr marT="0" marB="0" marR="0" marL="0">
                    <a:lnT cap="flat" cmpd="sng" w="6350">
                      <a:solidFill>
                        <a:srgbClr val="000000"/>
                      </a:solidFill>
                      <a:prstDash val="solid"/>
                      <a:round/>
                      <a:headEnd len="sm" w="sm" type="none"/>
                      <a:tailEnd len="sm" w="sm" type="none"/>
                    </a:lnT>
                    <a:solidFill>
                      <a:srgbClr val="000000"/>
                    </a:solidFill>
                  </a:tcPr>
                </a:tc>
              </a:tr>
            </a:tbl>
          </a:graphicData>
        </a:graphic>
      </p:graphicFrame>
      <p:grpSp>
        <p:nvGrpSpPr>
          <p:cNvPr id="302" name="Google Shape;302;p43"/>
          <p:cNvGrpSpPr/>
          <p:nvPr/>
        </p:nvGrpSpPr>
        <p:grpSpPr>
          <a:xfrm>
            <a:off x="6773175" y="393025"/>
            <a:ext cx="2078500" cy="1311675"/>
            <a:chOff x="6773175" y="393025"/>
            <a:chExt cx="2078500" cy="1311675"/>
          </a:xfrm>
        </p:grpSpPr>
        <p:sp>
          <p:nvSpPr>
            <p:cNvPr id="303" name="Google Shape;303;p43"/>
            <p:cNvSpPr txBox="1"/>
            <p:nvPr/>
          </p:nvSpPr>
          <p:spPr>
            <a:xfrm>
              <a:off x="6773175" y="393025"/>
              <a:ext cx="12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Higher </a:t>
              </a:r>
              <a:r>
                <a:rPr lang="en">
                  <a:latin typeface="Open Sans"/>
                  <a:ea typeface="Open Sans"/>
                  <a:cs typeface="Open Sans"/>
                  <a:sym typeface="Open Sans"/>
                </a:rPr>
                <a:t>Risk</a:t>
              </a:r>
              <a:endParaRPr>
                <a:latin typeface="Open Sans"/>
                <a:ea typeface="Open Sans"/>
                <a:cs typeface="Open Sans"/>
                <a:sym typeface="Open Sans"/>
              </a:endParaRPr>
            </a:p>
          </p:txBody>
        </p:sp>
        <p:sp>
          <p:nvSpPr>
            <p:cNvPr id="304" name="Google Shape;304;p43"/>
            <p:cNvSpPr/>
            <p:nvPr/>
          </p:nvSpPr>
          <p:spPr>
            <a:xfrm>
              <a:off x="7416050" y="1054025"/>
              <a:ext cx="1435625" cy="650675"/>
            </a:xfrm>
            <a:custGeom>
              <a:rect b="b" l="l" r="r" t="t"/>
              <a:pathLst>
                <a:path extrusionOk="0" h="26027" w="57425">
                  <a:moveTo>
                    <a:pt x="0" y="413"/>
                  </a:moveTo>
                  <a:lnTo>
                    <a:pt x="0" y="26027"/>
                  </a:lnTo>
                  <a:lnTo>
                    <a:pt x="57425" y="26027"/>
                  </a:lnTo>
                  <a:lnTo>
                    <a:pt x="57425" y="0"/>
                  </a:lnTo>
                  <a:close/>
                </a:path>
              </a:pathLst>
            </a:custGeom>
            <a:noFill/>
            <a:ln cap="flat" cmpd="sng" w="38100">
              <a:solidFill>
                <a:srgbClr val="0000FF"/>
              </a:solidFill>
              <a:prstDash val="solid"/>
              <a:round/>
              <a:headEnd len="med" w="med" type="none"/>
              <a:tailEnd len="med" w="med" type="none"/>
            </a:ln>
          </p:spPr>
        </p:sp>
        <p:cxnSp>
          <p:nvCxnSpPr>
            <p:cNvPr id="305" name="Google Shape;305;p43"/>
            <p:cNvCxnSpPr>
              <a:stCxn id="303" idx="2"/>
            </p:cNvCxnSpPr>
            <p:nvPr/>
          </p:nvCxnSpPr>
          <p:spPr>
            <a:xfrm>
              <a:off x="7375575" y="793225"/>
              <a:ext cx="742800" cy="250500"/>
            </a:xfrm>
            <a:prstGeom prst="straightConnector1">
              <a:avLst/>
            </a:prstGeom>
            <a:noFill/>
            <a:ln cap="flat" cmpd="sng" w="28575">
              <a:solidFill>
                <a:srgbClr val="FF0000"/>
              </a:solidFill>
              <a:prstDash val="solid"/>
              <a:round/>
              <a:headEnd len="med" w="med" type="none"/>
              <a:tailEnd len="med" w="med" type="triangle"/>
            </a:ln>
          </p:spPr>
        </p:cxnSp>
      </p:grpSp>
      <p:grpSp>
        <p:nvGrpSpPr>
          <p:cNvPr id="306" name="Google Shape;306;p43"/>
          <p:cNvGrpSpPr/>
          <p:nvPr/>
        </p:nvGrpSpPr>
        <p:grpSpPr>
          <a:xfrm>
            <a:off x="3708175" y="393025"/>
            <a:ext cx="5124125" cy="2086300"/>
            <a:chOff x="3708175" y="393025"/>
            <a:chExt cx="5124125" cy="2086300"/>
          </a:xfrm>
        </p:grpSpPr>
        <p:sp>
          <p:nvSpPr>
            <p:cNvPr id="307" name="Google Shape;307;p43"/>
            <p:cNvSpPr/>
            <p:nvPr/>
          </p:nvSpPr>
          <p:spPr>
            <a:xfrm>
              <a:off x="5506575" y="1033375"/>
              <a:ext cx="3325725" cy="1445950"/>
            </a:xfrm>
            <a:custGeom>
              <a:rect b="b" l="l" r="r" t="t"/>
              <a:pathLst>
                <a:path extrusionOk="0" h="57838" w="133029">
                  <a:moveTo>
                    <a:pt x="0" y="0"/>
                  </a:moveTo>
                  <a:lnTo>
                    <a:pt x="0" y="57838"/>
                  </a:lnTo>
                  <a:lnTo>
                    <a:pt x="133029" y="57838"/>
                  </a:lnTo>
                  <a:lnTo>
                    <a:pt x="133029" y="41313"/>
                  </a:lnTo>
                  <a:lnTo>
                    <a:pt x="78495" y="41313"/>
                  </a:lnTo>
                  <a:lnTo>
                    <a:pt x="78495" y="30572"/>
                  </a:lnTo>
                  <a:lnTo>
                    <a:pt x="54120" y="30572"/>
                  </a:lnTo>
                  <a:lnTo>
                    <a:pt x="54120" y="21070"/>
                  </a:lnTo>
                  <a:lnTo>
                    <a:pt x="28093" y="21070"/>
                  </a:lnTo>
                  <a:lnTo>
                    <a:pt x="28093" y="413"/>
                  </a:lnTo>
                  <a:close/>
                </a:path>
              </a:pathLst>
            </a:custGeom>
            <a:noFill/>
            <a:ln cap="flat" cmpd="sng" w="38100">
              <a:solidFill>
                <a:srgbClr val="0000FF"/>
              </a:solidFill>
              <a:prstDash val="solid"/>
              <a:round/>
              <a:headEnd len="med" w="med" type="none"/>
              <a:tailEnd len="med" w="med" type="none"/>
            </a:ln>
          </p:spPr>
        </p:sp>
        <p:sp>
          <p:nvSpPr>
            <p:cNvPr id="308" name="Google Shape;308;p43"/>
            <p:cNvSpPr txBox="1"/>
            <p:nvPr/>
          </p:nvSpPr>
          <p:spPr>
            <a:xfrm>
              <a:off x="3708175" y="393025"/>
              <a:ext cx="12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Lower Risk</a:t>
              </a:r>
              <a:endParaRPr>
                <a:latin typeface="Open Sans"/>
                <a:ea typeface="Open Sans"/>
                <a:cs typeface="Open Sans"/>
                <a:sym typeface="Open Sans"/>
              </a:endParaRPr>
            </a:p>
          </p:txBody>
        </p:sp>
        <p:cxnSp>
          <p:nvCxnSpPr>
            <p:cNvPr id="309" name="Google Shape;309;p43"/>
            <p:cNvCxnSpPr>
              <a:stCxn id="308" idx="2"/>
            </p:cNvCxnSpPr>
            <p:nvPr/>
          </p:nvCxnSpPr>
          <p:spPr>
            <a:xfrm>
              <a:off x="4310575" y="793225"/>
              <a:ext cx="1205100" cy="229800"/>
            </a:xfrm>
            <a:prstGeom prst="straightConnector1">
              <a:avLst/>
            </a:prstGeom>
            <a:noFill/>
            <a:ln cap="flat" cmpd="sng" w="28575">
              <a:solidFill>
                <a:srgbClr val="FF0000"/>
              </a:solidFill>
              <a:prstDash val="solid"/>
              <a:round/>
              <a:headEnd len="med" w="med" type="none"/>
              <a:tailEnd len="med" w="med" type="triangle"/>
            </a:ln>
          </p:spPr>
        </p:cxnSp>
      </p:grpSp>
      <p:sp>
        <p:nvSpPr>
          <p:cNvPr id="310" name="Google Shape;310;p43"/>
          <p:cNvSpPr/>
          <p:nvPr/>
        </p:nvSpPr>
        <p:spPr>
          <a:xfrm>
            <a:off x="5554800" y="1116875"/>
            <a:ext cx="3209400" cy="131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Response Planning</a:t>
            </a:r>
            <a:endParaRPr b="1" sz="3000">
              <a:solidFill>
                <a:srgbClr val="000000"/>
              </a:solidFill>
              <a:latin typeface="Open Sans"/>
              <a:ea typeface="Open Sans"/>
              <a:cs typeface="Open Sans"/>
              <a:sym typeface="Open Sans"/>
            </a:endParaRPr>
          </a:p>
        </p:txBody>
      </p:sp>
      <p:sp>
        <p:nvSpPr>
          <p:cNvPr id="316" name="Google Shape;316;p44"/>
          <p:cNvSpPr txBox="1"/>
          <p:nvPr>
            <p:ph idx="1" type="body"/>
          </p:nvPr>
        </p:nvSpPr>
        <p:spPr>
          <a:xfrm>
            <a:off x="5045175" y="1574475"/>
            <a:ext cx="4019700" cy="403200"/>
          </a:xfrm>
          <a:prstGeom prst="rect">
            <a:avLst/>
          </a:prstGeom>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None/>
            </a:pPr>
            <a:r>
              <a:rPr lang="en" sz="1400"/>
              <a:t>Avoid the threat by eliminating the cause</a:t>
            </a:r>
            <a:endParaRPr sz="1400"/>
          </a:p>
        </p:txBody>
      </p:sp>
      <p:sp>
        <p:nvSpPr>
          <p:cNvPr id="317" name="Google Shape;317;p44"/>
          <p:cNvSpPr/>
          <p:nvPr/>
        </p:nvSpPr>
        <p:spPr>
          <a:xfrm>
            <a:off x="212575" y="1505700"/>
            <a:ext cx="4185920" cy="697653"/>
          </a:xfrm>
          <a:custGeom>
            <a:rect b="b" l="l" r="r" t="t"/>
            <a:pathLst>
              <a:path extrusionOk="0" h="1354666" w="8128000">
                <a:moveTo>
                  <a:pt x="8128000" y="1"/>
                </a:moveTo>
                <a:lnTo>
                  <a:pt x="7112000" y="1354665"/>
                </a:lnTo>
                <a:lnTo>
                  <a:pt x="1015999" y="1354665"/>
                </a:lnTo>
                <a:lnTo>
                  <a:pt x="0" y="1"/>
                </a:lnTo>
                <a:lnTo>
                  <a:pt x="8128000" y="1"/>
                </a:lnTo>
                <a:close/>
              </a:path>
            </a:pathLst>
          </a:custGeom>
          <a:solidFill>
            <a:srgbClr val="B6D7A8"/>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2600"/>
              <a:buFont typeface="Calibri"/>
              <a:buNone/>
            </a:pPr>
            <a:r>
              <a:rPr b="1" i="0" lang="en" u="none" cap="none" strike="noStrike">
                <a:solidFill>
                  <a:schemeClr val="dk1"/>
                </a:solidFill>
                <a:latin typeface="Open Sans"/>
                <a:ea typeface="Open Sans"/>
                <a:cs typeface="Open Sans"/>
                <a:sym typeface="Open Sans"/>
              </a:rPr>
              <a:t>Elimination</a:t>
            </a:r>
            <a:endParaRPr b="1">
              <a:solidFill>
                <a:schemeClr val="dk1"/>
              </a:solidFill>
              <a:latin typeface="Open Sans"/>
              <a:ea typeface="Open Sans"/>
              <a:cs typeface="Open Sans"/>
              <a:sym typeface="Open Sans"/>
            </a:endParaRPr>
          </a:p>
        </p:txBody>
      </p:sp>
      <p:sp>
        <p:nvSpPr>
          <p:cNvPr id="318" name="Google Shape;318;p44"/>
          <p:cNvSpPr/>
          <p:nvPr/>
        </p:nvSpPr>
        <p:spPr>
          <a:xfrm>
            <a:off x="736424" y="2204168"/>
            <a:ext cx="3139440" cy="697653"/>
          </a:xfrm>
          <a:custGeom>
            <a:rect b="b" l="l" r="r" t="t"/>
            <a:pathLst>
              <a:path extrusionOk="0" h="1354666" w="6096000">
                <a:moveTo>
                  <a:pt x="6096000" y="1"/>
                </a:moveTo>
                <a:lnTo>
                  <a:pt x="5080000" y="1354665"/>
                </a:lnTo>
                <a:lnTo>
                  <a:pt x="1015999" y="1354665"/>
                </a:lnTo>
                <a:lnTo>
                  <a:pt x="0" y="1"/>
                </a:lnTo>
                <a:lnTo>
                  <a:pt x="6096000" y="1"/>
                </a:lnTo>
                <a:close/>
              </a:path>
            </a:pathLst>
          </a:custGeom>
          <a:solidFill>
            <a:srgbClr val="FFE599"/>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2600"/>
              <a:buFont typeface="Calibri"/>
              <a:buNone/>
            </a:pPr>
            <a:r>
              <a:rPr b="1" i="0" lang="en" u="none" cap="none" strike="noStrike">
                <a:solidFill>
                  <a:schemeClr val="dk1"/>
                </a:solidFill>
                <a:latin typeface="Open Sans"/>
                <a:ea typeface="Open Sans"/>
                <a:cs typeface="Open Sans"/>
                <a:sym typeface="Open Sans"/>
              </a:rPr>
              <a:t>Substitution</a:t>
            </a:r>
            <a:endParaRPr b="1">
              <a:solidFill>
                <a:schemeClr val="dk1"/>
              </a:solidFill>
              <a:latin typeface="Open Sans"/>
              <a:ea typeface="Open Sans"/>
              <a:cs typeface="Open Sans"/>
              <a:sym typeface="Open Sans"/>
            </a:endParaRPr>
          </a:p>
        </p:txBody>
      </p:sp>
      <p:sp>
        <p:nvSpPr>
          <p:cNvPr id="319" name="Google Shape;319;p44"/>
          <p:cNvSpPr/>
          <p:nvPr/>
        </p:nvSpPr>
        <p:spPr>
          <a:xfrm>
            <a:off x="1260274" y="2902637"/>
            <a:ext cx="2092960" cy="697653"/>
          </a:xfrm>
          <a:custGeom>
            <a:rect b="b" l="l" r="r" t="t"/>
            <a:pathLst>
              <a:path extrusionOk="0" h="1354666" w="4064000">
                <a:moveTo>
                  <a:pt x="4064000" y="1"/>
                </a:moveTo>
                <a:lnTo>
                  <a:pt x="3048000" y="1354665"/>
                </a:lnTo>
                <a:lnTo>
                  <a:pt x="1015999" y="1354665"/>
                </a:lnTo>
                <a:lnTo>
                  <a:pt x="0" y="1"/>
                </a:lnTo>
                <a:lnTo>
                  <a:pt x="4064000" y="1"/>
                </a:lnTo>
                <a:close/>
              </a:path>
            </a:pathLst>
          </a:custGeom>
          <a:solidFill>
            <a:srgbClr val="F9CB9C"/>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2600"/>
              <a:buFont typeface="Calibri"/>
              <a:buNone/>
            </a:pPr>
            <a:r>
              <a:rPr b="1" i="0" lang="en" u="none" cap="none" strike="noStrike">
                <a:solidFill>
                  <a:schemeClr val="dk1"/>
                </a:solidFill>
                <a:latin typeface="Open Sans"/>
                <a:ea typeface="Open Sans"/>
                <a:cs typeface="Open Sans"/>
                <a:sym typeface="Open Sans"/>
              </a:rPr>
              <a:t>Administrative</a:t>
            </a:r>
            <a:endParaRPr b="1">
              <a:solidFill>
                <a:schemeClr val="dk1"/>
              </a:solidFill>
              <a:latin typeface="Open Sans"/>
              <a:ea typeface="Open Sans"/>
              <a:cs typeface="Open Sans"/>
              <a:sym typeface="Open Sans"/>
            </a:endParaRPr>
          </a:p>
        </p:txBody>
      </p:sp>
      <p:sp>
        <p:nvSpPr>
          <p:cNvPr id="320" name="Google Shape;320;p44"/>
          <p:cNvSpPr/>
          <p:nvPr/>
        </p:nvSpPr>
        <p:spPr>
          <a:xfrm>
            <a:off x="1784124" y="3601106"/>
            <a:ext cx="1046480" cy="697653"/>
          </a:xfrm>
          <a:custGeom>
            <a:rect b="b" l="l" r="r" t="t"/>
            <a:pathLst>
              <a:path extrusionOk="0" h="1354666" w="2032000">
                <a:moveTo>
                  <a:pt x="2032000" y="0"/>
                </a:moveTo>
                <a:lnTo>
                  <a:pt x="1016000" y="1354666"/>
                </a:lnTo>
                <a:lnTo>
                  <a:pt x="1015999" y="1354666"/>
                </a:lnTo>
                <a:lnTo>
                  <a:pt x="0" y="0"/>
                </a:lnTo>
                <a:lnTo>
                  <a:pt x="2032000" y="0"/>
                </a:lnTo>
                <a:close/>
              </a:path>
            </a:pathLst>
          </a:custGeom>
          <a:solidFill>
            <a:srgbClr val="EA9999"/>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2600"/>
              <a:buFont typeface="Calibri"/>
              <a:buNone/>
            </a:pPr>
            <a:r>
              <a:rPr b="1" i="0" lang="en" u="none" cap="none" strike="noStrike">
                <a:solidFill>
                  <a:schemeClr val="dk1"/>
                </a:solidFill>
                <a:latin typeface="Open Sans"/>
                <a:ea typeface="Open Sans"/>
                <a:cs typeface="Open Sans"/>
                <a:sym typeface="Open Sans"/>
              </a:rPr>
              <a:t>Transfer</a:t>
            </a:r>
            <a:endParaRPr b="1">
              <a:solidFill>
                <a:schemeClr val="dk1"/>
              </a:solidFill>
              <a:latin typeface="Open Sans"/>
              <a:ea typeface="Open Sans"/>
              <a:cs typeface="Open Sans"/>
              <a:sym typeface="Open Sans"/>
            </a:endParaRPr>
          </a:p>
        </p:txBody>
      </p:sp>
      <p:sp>
        <p:nvSpPr>
          <p:cNvPr id="321" name="Google Shape;321;p44"/>
          <p:cNvSpPr/>
          <p:nvPr/>
        </p:nvSpPr>
        <p:spPr>
          <a:xfrm rot="2100068">
            <a:off x="3514638" y="1447161"/>
            <a:ext cx="618209" cy="3139731"/>
          </a:xfrm>
          <a:prstGeom prst="downArrow">
            <a:avLst>
              <a:gd fmla="val 50000" name="adj1"/>
              <a:gd fmla="val 50000" name="adj2"/>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4"/>
          <p:cNvSpPr txBox="1"/>
          <p:nvPr/>
        </p:nvSpPr>
        <p:spPr>
          <a:xfrm rot="-3303300">
            <a:off x="3291423" y="2742931"/>
            <a:ext cx="1287907" cy="24626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Effectiveness</a:t>
            </a:r>
            <a:endParaRPr sz="1600">
              <a:solidFill>
                <a:schemeClr val="dk1"/>
              </a:solidFill>
              <a:latin typeface="Open Sans"/>
              <a:ea typeface="Open Sans"/>
              <a:cs typeface="Open Sans"/>
              <a:sym typeface="Open Sans"/>
            </a:endParaRPr>
          </a:p>
        </p:txBody>
      </p:sp>
      <p:sp>
        <p:nvSpPr>
          <p:cNvPr id="323" name="Google Shape;323;p44"/>
          <p:cNvSpPr txBox="1"/>
          <p:nvPr>
            <p:ph idx="1" type="body"/>
          </p:nvPr>
        </p:nvSpPr>
        <p:spPr>
          <a:xfrm>
            <a:off x="5045175" y="2348167"/>
            <a:ext cx="4019700" cy="403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400"/>
              <a:t>Replace the cause of risk with another similar cause but providing less impactful.</a:t>
            </a:r>
            <a:endParaRPr sz="1400"/>
          </a:p>
        </p:txBody>
      </p:sp>
      <p:sp>
        <p:nvSpPr>
          <p:cNvPr id="324" name="Google Shape;324;p44"/>
          <p:cNvSpPr txBox="1"/>
          <p:nvPr>
            <p:ph idx="1" type="body"/>
          </p:nvPr>
        </p:nvSpPr>
        <p:spPr>
          <a:xfrm>
            <a:off x="5045175" y="3121858"/>
            <a:ext cx="4019700" cy="403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t>Alert the </a:t>
            </a:r>
            <a:r>
              <a:rPr lang="en" sz="1400"/>
              <a:t>existence</a:t>
            </a:r>
            <a:r>
              <a:rPr lang="en" sz="1400"/>
              <a:t> of risk and ways to prevent it.</a:t>
            </a:r>
            <a:endParaRPr sz="1400"/>
          </a:p>
        </p:txBody>
      </p:sp>
      <p:sp>
        <p:nvSpPr>
          <p:cNvPr id="325" name="Google Shape;325;p44"/>
          <p:cNvSpPr txBox="1"/>
          <p:nvPr>
            <p:ph idx="1" type="body"/>
          </p:nvPr>
        </p:nvSpPr>
        <p:spPr>
          <a:xfrm>
            <a:off x="5045175" y="3895550"/>
            <a:ext cx="4019700" cy="403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t>Make other party responsible for it</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ctrTitle"/>
          </p:nvPr>
        </p:nvSpPr>
        <p:spPr>
          <a:xfrm>
            <a:off x="2994450" y="2190153"/>
            <a:ext cx="3155100" cy="763200"/>
          </a:xfrm>
          <a:prstGeom prst="rect">
            <a:avLst/>
          </a:prstGeom>
        </p:spPr>
        <p:txBody>
          <a:bodyPr anchorCtr="0" anchor="b" bIns="91425" lIns="91425" spcFirstLastPara="1" rIns="91425" wrap="square" tIns="91425">
            <a:noAutofit/>
          </a:bodyPr>
          <a:lstStyle/>
          <a:p>
            <a:pPr indent="0" lvl="0" marL="0" marR="0" rtl="0" algn="ctr">
              <a:lnSpc>
                <a:spcPct val="115000"/>
              </a:lnSpc>
              <a:spcBef>
                <a:spcPts val="0"/>
              </a:spcBef>
              <a:spcAft>
                <a:spcPts val="0"/>
              </a:spcAft>
              <a:buSzPts val="990"/>
              <a:buNone/>
            </a:pPr>
            <a:r>
              <a:rPr b="1" lang="en" sz="3600">
                <a:latin typeface="Open Sans"/>
                <a:ea typeface="Open Sans"/>
                <a:cs typeface="Open Sans"/>
                <a:sym typeface="Open Sans"/>
              </a:rPr>
              <a:t>Live Demo</a:t>
            </a:r>
            <a:endParaRPr b="1" sz="36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ctrTitle"/>
          </p:nvPr>
        </p:nvSpPr>
        <p:spPr>
          <a:xfrm>
            <a:off x="2994450" y="1906498"/>
            <a:ext cx="3155100" cy="1330500"/>
          </a:xfrm>
          <a:prstGeom prst="rect">
            <a:avLst/>
          </a:prstGeom>
        </p:spPr>
        <p:txBody>
          <a:bodyPr anchorCtr="0" anchor="b" bIns="91425" lIns="91425" spcFirstLastPara="1" rIns="91425" wrap="square" tIns="91425">
            <a:noAutofit/>
          </a:bodyPr>
          <a:lstStyle/>
          <a:p>
            <a:pPr indent="0" lvl="0" marL="0" marR="0" rtl="0" algn="ctr">
              <a:lnSpc>
                <a:spcPct val="115000"/>
              </a:lnSpc>
              <a:spcBef>
                <a:spcPts val="0"/>
              </a:spcBef>
              <a:spcAft>
                <a:spcPts val="0"/>
              </a:spcAft>
              <a:buSzPts val="990"/>
              <a:buNone/>
            </a:pPr>
            <a:r>
              <a:rPr b="1" lang="en" sz="3600">
                <a:latin typeface="Open Sans"/>
                <a:ea typeface="Open Sans"/>
                <a:cs typeface="Open Sans"/>
                <a:sym typeface="Open Sans"/>
              </a:rPr>
              <a:t>Project Introduction</a:t>
            </a:r>
            <a:endParaRPr b="1" sz="36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Background</a:t>
            </a:r>
            <a:endParaRPr/>
          </a:p>
        </p:txBody>
      </p:sp>
      <p:sp>
        <p:nvSpPr>
          <p:cNvPr id="86" name="Google Shape;86;p17"/>
          <p:cNvSpPr txBox="1"/>
          <p:nvPr>
            <p:ph idx="1" type="body"/>
          </p:nvPr>
        </p:nvSpPr>
        <p:spPr>
          <a:xfrm>
            <a:off x="311700" y="1211075"/>
            <a:ext cx="3713100" cy="3354000"/>
          </a:xfrm>
          <a:prstGeom prst="rect">
            <a:avLst/>
          </a:prstGeom>
        </p:spPr>
        <p:txBody>
          <a:bodyPr anchorCtr="0" anchor="t" bIns="91425" lIns="91425" spcFirstLastPara="1" rIns="91425" wrap="square" tIns="91425">
            <a:noAutofit/>
          </a:bodyPr>
          <a:lstStyle/>
          <a:p>
            <a:pPr indent="-320040" lvl="0" marL="457200" marR="0" rtl="0" algn="just">
              <a:lnSpc>
                <a:spcPct val="150000"/>
              </a:lnSpc>
              <a:spcBef>
                <a:spcPts val="0"/>
              </a:spcBef>
              <a:spcAft>
                <a:spcPts val="0"/>
              </a:spcAft>
              <a:buSzPts val="1440"/>
              <a:buChar char="●"/>
            </a:pPr>
            <a:r>
              <a:rPr lang="en" sz="1440"/>
              <a:t>Elderly comprise about 14% of Singapore’s population.</a:t>
            </a:r>
            <a:endParaRPr sz="1440"/>
          </a:p>
          <a:p>
            <a:pPr indent="-320040" lvl="0" marL="457200" marR="0" rtl="0" algn="just">
              <a:lnSpc>
                <a:spcPct val="150000"/>
              </a:lnSpc>
              <a:spcBef>
                <a:spcPts val="0"/>
              </a:spcBef>
              <a:spcAft>
                <a:spcPts val="0"/>
              </a:spcAft>
              <a:buSzPts val="1440"/>
              <a:buChar char="●"/>
            </a:pPr>
            <a:r>
              <a:rPr lang="en" sz="1440"/>
              <a:t>Elderly population is expected to increase to over 25% by 2030.</a:t>
            </a:r>
            <a:endParaRPr sz="1440"/>
          </a:p>
          <a:p>
            <a:pPr indent="-320040" lvl="0" marL="457200" marR="0" rtl="0" algn="just">
              <a:lnSpc>
                <a:spcPct val="150000"/>
              </a:lnSpc>
              <a:spcBef>
                <a:spcPts val="0"/>
              </a:spcBef>
              <a:spcAft>
                <a:spcPts val="0"/>
              </a:spcAft>
              <a:buSzPts val="1440"/>
              <a:buChar char="●"/>
            </a:pPr>
            <a:r>
              <a:rPr lang="en" sz="1440"/>
              <a:t>Prevalence of dementia is 10% in the elderly population</a:t>
            </a:r>
            <a:endParaRPr sz="1440"/>
          </a:p>
          <a:p>
            <a:pPr indent="-320040" lvl="0" marL="457200" marR="0" rtl="0" algn="just">
              <a:lnSpc>
                <a:spcPct val="150000"/>
              </a:lnSpc>
              <a:spcBef>
                <a:spcPts val="0"/>
              </a:spcBef>
              <a:spcAft>
                <a:spcPts val="0"/>
              </a:spcAft>
              <a:buSzPts val="1440"/>
              <a:buChar char="●"/>
            </a:pPr>
            <a:r>
              <a:rPr lang="en" sz="1440"/>
              <a:t>Researches have shown that cognitive training slows down the cognitive declines associated with aging.</a:t>
            </a:r>
            <a:endParaRPr sz="1440"/>
          </a:p>
        </p:txBody>
      </p:sp>
      <p:pic>
        <p:nvPicPr>
          <p:cNvPr id="87" name="Google Shape;87;p17"/>
          <p:cNvPicPr preferRelativeResize="0"/>
          <p:nvPr/>
        </p:nvPicPr>
        <p:blipFill>
          <a:blip r:embed="rId3">
            <a:alphaModFix/>
          </a:blip>
          <a:stretch>
            <a:fillRect/>
          </a:stretch>
        </p:blipFill>
        <p:spPr>
          <a:xfrm>
            <a:off x="4711325" y="1039374"/>
            <a:ext cx="3385701" cy="3525700"/>
          </a:xfrm>
          <a:prstGeom prst="rect">
            <a:avLst/>
          </a:prstGeom>
          <a:noFill/>
          <a:ln>
            <a:noFill/>
          </a:ln>
        </p:spPr>
      </p:pic>
      <p:sp>
        <p:nvSpPr>
          <p:cNvPr id="88" name="Google Shape;88;p17"/>
          <p:cNvSpPr/>
          <p:nvPr/>
        </p:nvSpPr>
        <p:spPr>
          <a:xfrm>
            <a:off x="7523725" y="1211075"/>
            <a:ext cx="573300" cy="370500"/>
          </a:xfrm>
          <a:prstGeom prst="roundRect">
            <a:avLst>
              <a:gd fmla="val 16667" name="adj"/>
            </a:avLst>
          </a:prstGeom>
          <a:no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Overview</a:t>
            </a:r>
            <a:endParaRPr b="1" sz="3000">
              <a:solidFill>
                <a:srgbClr val="000000"/>
              </a:solidFill>
              <a:latin typeface="Open Sans"/>
              <a:ea typeface="Open Sans"/>
              <a:cs typeface="Open Sans"/>
              <a:sym typeface="Open Sans"/>
            </a:endParaRPr>
          </a:p>
        </p:txBody>
      </p:sp>
      <p:sp>
        <p:nvSpPr>
          <p:cNvPr id="94" name="Google Shape;94;p18"/>
          <p:cNvSpPr txBox="1"/>
          <p:nvPr>
            <p:ph idx="1" type="body"/>
          </p:nvPr>
        </p:nvSpPr>
        <p:spPr>
          <a:xfrm>
            <a:off x="2926950" y="1147225"/>
            <a:ext cx="3290100" cy="3684900"/>
          </a:xfrm>
          <a:prstGeom prst="rect">
            <a:avLst/>
          </a:prstGeom>
        </p:spPr>
        <p:txBody>
          <a:bodyPr anchorCtr="0" anchor="t" bIns="91425" lIns="91425" spcFirstLastPara="1" rIns="91425" wrap="square" tIns="91425">
            <a:noAutofit/>
          </a:bodyPr>
          <a:lstStyle/>
          <a:p>
            <a:pPr indent="-317500" lvl="0" marL="457200" marR="0" rtl="0" algn="just">
              <a:lnSpc>
                <a:spcPct val="150000"/>
              </a:lnSpc>
              <a:spcBef>
                <a:spcPts val="0"/>
              </a:spcBef>
              <a:spcAft>
                <a:spcPts val="0"/>
              </a:spcAft>
              <a:buSzPts val="1400"/>
              <a:buAutoNum type="arabicPeriod"/>
            </a:pPr>
            <a:r>
              <a:rPr b="1" lang="en" sz="1400"/>
              <a:t>User Authentication</a:t>
            </a:r>
            <a:endParaRPr b="1" sz="1400"/>
          </a:p>
          <a:p>
            <a:pPr indent="-317500" lvl="0" marL="914400" marR="0" rtl="0" algn="just">
              <a:lnSpc>
                <a:spcPct val="150000"/>
              </a:lnSpc>
              <a:spcBef>
                <a:spcPts val="0"/>
              </a:spcBef>
              <a:spcAft>
                <a:spcPts val="0"/>
              </a:spcAft>
              <a:buSzPts val="1400"/>
              <a:buChar char="●"/>
            </a:pPr>
            <a:r>
              <a:rPr lang="en" sz="1400"/>
              <a:t>Login</a:t>
            </a:r>
            <a:endParaRPr sz="1400"/>
          </a:p>
          <a:p>
            <a:pPr indent="-317500" lvl="0" marL="914400" marR="0" rtl="0" algn="just">
              <a:lnSpc>
                <a:spcPct val="150000"/>
              </a:lnSpc>
              <a:spcBef>
                <a:spcPts val="0"/>
              </a:spcBef>
              <a:spcAft>
                <a:spcPts val="0"/>
              </a:spcAft>
              <a:buSzPts val="1400"/>
              <a:buChar char="●"/>
            </a:pPr>
            <a:r>
              <a:rPr lang="en" sz="1400"/>
              <a:t>Register</a:t>
            </a:r>
            <a:endParaRPr sz="1400"/>
          </a:p>
          <a:p>
            <a:pPr indent="-317500" lvl="0" marL="914400" marR="0" rtl="0" algn="just">
              <a:lnSpc>
                <a:spcPct val="150000"/>
              </a:lnSpc>
              <a:spcBef>
                <a:spcPts val="0"/>
              </a:spcBef>
              <a:spcAft>
                <a:spcPts val="0"/>
              </a:spcAft>
              <a:buSzPts val="1400"/>
              <a:buChar char="●"/>
            </a:pPr>
            <a:r>
              <a:rPr lang="en" sz="1400"/>
              <a:t>Forget Password</a:t>
            </a:r>
            <a:endParaRPr sz="1400"/>
          </a:p>
          <a:p>
            <a:pPr indent="-317500" lvl="0" marL="457200" marR="0" rtl="0" algn="just">
              <a:lnSpc>
                <a:spcPct val="150000"/>
              </a:lnSpc>
              <a:spcBef>
                <a:spcPts val="0"/>
              </a:spcBef>
              <a:spcAft>
                <a:spcPts val="0"/>
              </a:spcAft>
              <a:buSzPts val="1400"/>
              <a:buAutoNum type="arabicPeriod"/>
            </a:pPr>
            <a:r>
              <a:rPr b="1" lang="en" sz="1400"/>
              <a:t>Room management</a:t>
            </a:r>
            <a:endParaRPr b="1" sz="1400"/>
          </a:p>
          <a:p>
            <a:pPr indent="-317500" lvl="0" marL="914400" marR="0" rtl="0" algn="just">
              <a:lnSpc>
                <a:spcPct val="150000"/>
              </a:lnSpc>
              <a:spcBef>
                <a:spcPts val="0"/>
              </a:spcBef>
              <a:spcAft>
                <a:spcPts val="0"/>
              </a:spcAft>
              <a:buSzPts val="1400"/>
              <a:buChar char="●"/>
            </a:pPr>
            <a:r>
              <a:rPr lang="en" sz="1400"/>
              <a:t>Create</a:t>
            </a:r>
            <a:endParaRPr sz="1400"/>
          </a:p>
          <a:p>
            <a:pPr indent="-317500" lvl="0" marL="914400" marR="0" rtl="0" algn="just">
              <a:lnSpc>
                <a:spcPct val="150000"/>
              </a:lnSpc>
              <a:spcBef>
                <a:spcPts val="0"/>
              </a:spcBef>
              <a:spcAft>
                <a:spcPts val="0"/>
              </a:spcAft>
              <a:buSzPts val="1400"/>
              <a:buChar char="●"/>
            </a:pPr>
            <a:r>
              <a:rPr lang="en" sz="1400"/>
              <a:t>Join</a:t>
            </a:r>
            <a:endParaRPr sz="1400"/>
          </a:p>
          <a:p>
            <a:pPr indent="-317500" lvl="0" marL="914400" marR="0" rtl="0" algn="just">
              <a:lnSpc>
                <a:spcPct val="150000"/>
              </a:lnSpc>
              <a:spcBef>
                <a:spcPts val="0"/>
              </a:spcBef>
              <a:spcAft>
                <a:spcPts val="0"/>
              </a:spcAft>
              <a:buSzPts val="1400"/>
              <a:buChar char="●"/>
            </a:pPr>
            <a:r>
              <a:rPr lang="en" sz="1400"/>
              <a:t>Private vs Public</a:t>
            </a:r>
            <a:endParaRPr sz="1400"/>
          </a:p>
          <a:p>
            <a:pPr indent="-317500" lvl="0" marL="457200" marR="0" rtl="0" algn="just">
              <a:lnSpc>
                <a:spcPct val="150000"/>
              </a:lnSpc>
              <a:spcBef>
                <a:spcPts val="0"/>
              </a:spcBef>
              <a:spcAft>
                <a:spcPts val="0"/>
              </a:spcAft>
              <a:buSzPts val="1400"/>
              <a:buAutoNum type="arabicPeriod"/>
            </a:pPr>
            <a:r>
              <a:rPr b="1" lang="en" sz="1400"/>
              <a:t>Play Game</a:t>
            </a:r>
            <a:endParaRPr b="1" sz="1400"/>
          </a:p>
          <a:p>
            <a:pPr indent="-317500" lvl="0" marL="914400" rtl="0" algn="just">
              <a:lnSpc>
                <a:spcPct val="150000"/>
              </a:lnSpc>
              <a:spcBef>
                <a:spcPts val="0"/>
              </a:spcBef>
              <a:spcAft>
                <a:spcPts val="0"/>
              </a:spcAft>
              <a:buSzPts val="1400"/>
              <a:buChar char="●"/>
            </a:pPr>
            <a:r>
              <a:rPr lang="en" sz="1400"/>
              <a:t>Game flow</a:t>
            </a:r>
            <a:endParaRPr sz="1400"/>
          </a:p>
          <a:p>
            <a:pPr indent="-317500" lvl="0" marL="914400" rtl="0" algn="just">
              <a:lnSpc>
                <a:spcPct val="150000"/>
              </a:lnSpc>
              <a:spcBef>
                <a:spcPts val="0"/>
              </a:spcBef>
              <a:spcAft>
                <a:spcPts val="0"/>
              </a:spcAft>
              <a:buSzPts val="1400"/>
              <a:buChar char="●"/>
            </a:pPr>
            <a:r>
              <a:rPr lang="en" sz="1400"/>
              <a:t>Leaderboard</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User Authentication</a:t>
            </a:r>
            <a:endParaRPr b="1" sz="3000">
              <a:solidFill>
                <a:srgbClr val="000000"/>
              </a:solidFill>
              <a:latin typeface="Open Sans"/>
              <a:ea typeface="Open Sans"/>
              <a:cs typeface="Open Sans"/>
              <a:sym typeface="Open Sans"/>
            </a:endParaRPr>
          </a:p>
        </p:txBody>
      </p:sp>
      <p:sp>
        <p:nvSpPr>
          <p:cNvPr id="100" name="Google Shape;100;p19"/>
          <p:cNvSpPr txBox="1"/>
          <p:nvPr>
            <p:ph idx="1" type="body"/>
          </p:nvPr>
        </p:nvSpPr>
        <p:spPr>
          <a:xfrm>
            <a:off x="789850" y="1147225"/>
            <a:ext cx="3844200" cy="34851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Clr>
                <a:schemeClr val="dk1"/>
              </a:buClr>
              <a:buSzPts val="1100"/>
              <a:buFont typeface="Arial"/>
              <a:buNone/>
            </a:pPr>
            <a:r>
              <a:rPr b="1" lang="en" sz="1400"/>
              <a:t>Registration</a:t>
            </a:r>
            <a:endParaRPr b="1" sz="1400"/>
          </a:p>
          <a:p>
            <a:pPr indent="-317500" lvl="0" marL="457200" rtl="0" algn="l">
              <a:lnSpc>
                <a:spcPct val="150000"/>
              </a:lnSpc>
              <a:spcBef>
                <a:spcPts val="0"/>
              </a:spcBef>
              <a:spcAft>
                <a:spcPts val="0"/>
              </a:spcAft>
              <a:buSzPts val="1400"/>
              <a:buChar char="●"/>
            </a:pPr>
            <a:r>
              <a:rPr lang="en" sz="1400"/>
              <a:t>Register with user name, email address and password.</a:t>
            </a:r>
            <a:endParaRPr sz="1400"/>
          </a:p>
          <a:p>
            <a:pPr indent="-317500" lvl="0" marL="457200" rtl="0" algn="l">
              <a:lnSpc>
                <a:spcPct val="150000"/>
              </a:lnSpc>
              <a:spcBef>
                <a:spcPts val="0"/>
              </a:spcBef>
              <a:spcAft>
                <a:spcPts val="0"/>
              </a:spcAft>
              <a:buSzPts val="1400"/>
              <a:buChar char="●"/>
            </a:pPr>
            <a:r>
              <a:rPr lang="en" sz="1400"/>
              <a:t>Handles exception in inputs.</a:t>
            </a:r>
            <a:endParaRPr sz="1400"/>
          </a:p>
          <a:p>
            <a:pPr indent="0" lvl="0" marL="0" marR="0" rtl="0" algn="l">
              <a:lnSpc>
                <a:spcPct val="150000"/>
              </a:lnSpc>
              <a:spcBef>
                <a:spcPts val="0"/>
              </a:spcBef>
              <a:spcAft>
                <a:spcPts val="0"/>
              </a:spcAft>
              <a:buNone/>
            </a:pPr>
            <a:r>
              <a:t/>
            </a:r>
            <a:endParaRPr sz="1400"/>
          </a:p>
          <a:p>
            <a:pPr indent="0" lvl="0" marL="0" marR="0" rtl="0" algn="l">
              <a:lnSpc>
                <a:spcPct val="150000"/>
              </a:lnSpc>
              <a:spcBef>
                <a:spcPts val="0"/>
              </a:spcBef>
              <a:spcAft>
                <a:spcPts val="0"/>
              </a:spcAft>
              <a:buNone/>
            </a:pPr>
            <a:r>
              <a:rPr b="1" lang="en" sz="1400"/>
              <a:t>Login</a:t>
            </a:r>
            <a:endParaRPr b="1" sz="1400"/>
          </a:p>
          <a:p>
            <a:pPr indent="-317500" lvl="0" marL="457200" marR="0" rtl="0" algn="l">
              <a:lnSpc>
                <a:spcPct val="150000"/>
              </a:lnSpc>
              <a:spcBef>
                <a:spcPts val="0"/>
              </a:spcBef>
              <a:spcAft>
                <a:spcPts val="0"/>
              </a:spcAft>
              <a:buSzPts val="1400"/>
              <a:buChar char="●"/>
            </a:pPr>
            <a:r>
              <a:rPr lang="en" sz="1400"/>
              <a:t>Using email address and password.</a:t>
            </a:r>
            <a:endParaRPr sz="1400"/>
          </a:p>
          <a:p>
            <a:pPr indent="0" lvl="0" marL="0" marR="0" rtl="0" algn="l">
              <a:lnSpc>
                <a:spcPct val="150000"/>
              </a:lnSpc>
              <a:spcBef>
                <a:spcPts val="0"/>
              </a:spcBef>
              <a:spcAft>
                <a:spcPts val="0"/>
              </a:spcAft>
              <a:buNone/>
            </a:pPr>
            <a:r>
              <a:t/>
            </a:r>
            <a:endParaRPr sz="1400"/>
          </a:p>
          <a:p>
            <a:pPr indent="0" lvl="0" marL="0" marR="0" rtl="0" algn="l">
              <a:lnSpc>
                <a:spcPct val="150000"/>
              </a:lnSpc>
              <a:spcBef>
                <a:spcPts val="0"/>
              </a:spcBef>
              <a:spcAft>
                <a:spcPts val="0"/>
              </a:spcAft>
              <a:buNone/>
            </a:pPr>
            <a:r>
              <a:rPr b="1" lang="en" sz="1400"/>
              <a:t>Forget password</a:t>
            </a:r>
            <a:endParaRPr b="1" sz="1400"/>
          </a:p>
          <a:p>
            <a:pPr indent="-317500" lvl="0" marL="457200" marR="0" rtl="0" algn="l">
              <a:lnSpc>
                <a:spcPct val="150000"/>
              </a:lnSpc>
              <a:spcBef>
                <a:spcPts val="0"/>
              </a:spcBef>
              <a:spcAft>
                <a:spcPts val="0"/>
              </a:spcAft>
              <a:buSzPts val="1400"/>
              <a:buChar char="●"/>
            </a:pPr>
            <a:r>
              <a:rPr lang="en" sz="1400"/>
              <a:t>Enter email address to get the link to reset password.</a:t>
            </a:r>
            <a:endParaRPr sz="1400"/>
          </a:p>
        </p:txBody>
      </p:sp>
      <p:pic>
        <p:nvPicPr>
          <p:cNvPr id="101" name="Google Shape;101;p19"/>
          <p:cNvPicPr preferRelativeResize="0"/>
          <p:nvPr/>
        </p:nvPicPr>
        <p:blipFill>
          <a:blip r:embed="rId3">
            <a:alphaModFix/>
          </a:blip>
          <a:stretch>
            <a:fillRect/>
          </a:stretch>
        </p:blipFill>
        <p:spPr>
          <a:xfrm>
            <a:off x="5484025" y="508950"/>
            <a:ext cx="2280425" cy="4279625"/>
          </a:xfrm>
          <a:prstGeom prst="rect">
            <a:avLst/>
          </a:prstGeom>
          <a:noFill/>
          <a:ln cap="flat" cmpd="sng" w="9525">
            <a:solidFill>
              <a:srgbClr val="000000"/>
            </a:solidFill>
            <a:prstDash val="solid"/>
            <a:round/>
            <a:headEnd len="sm" w="sm" type="none"/>
            <a:tailEnd len="sm" w="sm" type="none"/>
          </a:ln>
        </p:spPr>
      </p:pic>
      <p:pic>
        <p:nvPicPr>
          <p:cNvPr id="102" name="Google Shape;102;p19"/>
          <p:cNvPicPr preferRelativeResize="0"/>
          <p:nvPr/>
        </p:nvPicPr>
        <p:blipFill>
          <a:blip r:embed="rId4">
            <a:alphaModFix/>
          </a:blip>
          <a:stretch>
            <a:fillRect/>
          </a:stretch>
        </p:blipFill>
        <p:spPr>
          <a:xfrm>
            <a:off x="5484062" y="508579"/>
            <a:ext cx="2280426" cy="4280357"/>
          </a:xfrm>
          <a:prstGeom prst="rect">
            <a:avLst/>
          </a:prstGeom>
          <a:noFill/>
          <a:ln cap="flat" cmpd="sng" w="9525">
            <a:solidFill>
              <a:schemeClr val="dk1"/>
            </a:solidFill>
            <a:prstDash val="solid"/>
            <a:round/>
            <a:headEnd len="sm" w="sm" type="none"/>
            <a:tailEnd len="sm" w="sm" type="none"/>
          </a:ln>
        </p:spPr>
      </p:pic>
      <p:sp>
        <p:nvSpPr>
          <p:cNvPr id="103" name="Google Shape;103;p19"/>
          <p:cNvSpPr/>
          <p:nvPr/>
        </p:nvSpPr>
        <p:spPr>
          <a:xfrm>
            <a:off x="6065200" y="3483425"/>
            <a:ext cx="1118100" cy="3294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6065188" y="3154025"/>
            <a:ext cx="1118100" cy="3294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9"/>
          <p:cNvPicPr preferRelativeResize="0"/>
          <p:nvPr/>
        </p:nvPicPr>
        <p:blipFill>
          <a:blip r:embed="rId5">
            <a:alphaModFix/>
          </a:blip>
          <a:stretch>
            <a:fillRect/>
          </a:stretch>
        </p:blipFill>
        <p:spPr>
          <a:xfrm>
            <a:off x="5484037" y="499775"/>
            <a:ext cx="2280425" cy="4297966"/>
          </a:xfrm>
          <a:prstGeom prst="rect">
            <a:avLst/>
          </a:prstGeom>
          <a:noFill/>
          <a:ln cap="flat" cmpd="sng" w="9525">
            <a:solidFill>
              <a:schemeClr val="dk1"/>
            </a:solidFill>
            <a:prstDash val="solid"/>
            <a:round/>
            <a:headEnd len="sm" w="sm" type="none"/>
            <a:tailEnd len="sm" w="sm" type="none"/>
          </a:ln>
        </p:spPr>
      </p:pic>
      <p:pic>
        <p:nvPicPr>
          <p:cNvPr id="106" name="Google Shape;106;p19"/>
          <p:cNvPicPr preferRelativeResize="0"/>
          <p:nvPr/>
        </p:nvPicPr>
        <p:blipFill>
          <a:blip r:embed="rId6">
            <a:alphaModFix/>
          </a:blip>
          <a:stretch>
            <a:fillRect/>
          </a:stretch>
        </p:blipFill>
        <p:spPr>
          <a:xfrm>
            <a:off x="5484025" y="505512"/>
            <a:ext cx="2280426" cy="4286490"/>
          </a:xfrm>
          <a:prstGeom prst="rect">
            <a:avLst/>
          </a:prstGeom>
          <a:noFill/>
          <a:ln cap="flat" cmpd="sng" w="9525">
            <a:solidFill>
              <a:schemeClr val="dk1"/>
            </a:solidFill>
            <a:prstDash val="solid"/>
            <a:round/>
            <a:headEnd len="sm" w="sm" type="none"/>
            <a:tailEnd len="sm" w="sm" type="none"/>
          </a:ln>
        </p:spPr>
      </p:pic>
      <p:sp>
        <p:nvSpPr>
          <p:cNvPr id="107" name="Google Shape;107;p19"/>
          <p:cNvSpPr/>
          <p:nvPr/>
        </p:nvSpPr>
        <p:spPr>
          <a:xfrm>
            <a:off x="6278513" y="3232325"/>
            <a:ext cx="691500" cy="1728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9"/>
          <p:cNvPicPr preferRelativeResize="0"/>
          <p:nvPr/>
        </p:nvPicPr>
        <p:blipFill>
          <a:blip r:embed="rId7">
            <a:alphaModFix/>
          </a:blip>
          <a:stretch>
            <a:fillRect/>
          </a:stretch>
        </p:blipFill>
        <p:spPr>
          <a:xfrm>
            <a:off x="4693250" y="1483075"/>
            <a:ext cx="3983726" cy="2473900"/>
          </a:xfrm>
          <a:prstGeom prst="rect">
            <a:avLst/>
          </a:prstGeom>
          <a:noFill/>
          <a:ln cap="flat" cmpd="sng" w="9525">
            <a:solidFill>
              <a:schemeClr val="dk1"/>
            </a:solidFill>
            <a:prstDash val="solid"/>
            <a:round/>
            <a:headEnd len="sm" w="sm" type="none"/>
            <a:tailEnd len="sm" w="sm" type="none"/>
          </a:ln>
        </p:spPr>
      </p:pic>
      <p:pic>
        <p:nvPicPr>
          <p:cNvPr id="109" name="Google Shape;109;p19"/>
          <p:cNvPicPr preferRelativeResize="0"/>
          <p:nvPr/>
        </p:nvPicPr>
        <p:blipFill>
          <a:blip r:embed="rId8">
            <a:alphaModFix/>
          </a:blip>
          <a:stretch>
            <a:fillRect/>
          </a:stretch>
        </p:blipFill>
        <p:spPr>
          <a:xfrm>
            <a:off x="4801350" y="1287755"/>
            <a:ext cx="3767501" cy="2864557"/>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Game Room Management</a:t>
            </a:r>
            <a:endParaRPr b="1" sz="3000">
              <a:solidFill>
                <a:srgbClr val="000000"/>
              </a:solidFill>
              <a:latin typeface="Open Sans"/>
              <a:ea typeface="Open Sans"/>
              <a:cs typeface="Open Sans"/>
              <a:sym typeface="Open Sans"/>
            </a:endParaRPr>
          </a:p>
        </p:txBody>
      </p:sp>
      <p:sp>
        <p:nvSpPr>
          <p:cNvPr id="115" name="Google Shape;115;p20"/>
          <p:cNvSpPr txBox="1"/>
          <p:nvPr>
            <p:ph idx="1" type="body"/>
          </p:nvPr>
        </p:nvSpPr>
        <p:spPr>
          <a:xfrm>
            <a:off x="773800" y="1147225"/>
            <a:ext cx="4111800" cy="3849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935"/>
              <a:buNone/>
            </a:pPr>
            <a:r>
              <a:rPr b="1" lang="en" sz="1350"/>
              <a:t>Create room</a:t>
            </a:r>
            <a:endParaRPr b="1" sz="1350"/>
          </a:p>
          <a:p>
            <a:pPr indent="-314325" lvl="0" marL="457200" marR="0" rtl="0" algn="l">
              <a:lnSpc>
                <a:spcPct val="115000"/>
              </a:lnSpc>
              <a:spcBef>
                <a:spcPts val="0"/>
              </a:spcBef>
              <a:spcAft>
                <a:spcPts val="0"/>
              </a:spcAft>
              <a:buSzPts val="1350"/>
              <a:buChar char="●"/>
            </a:pPr>
            <a:r>
              <a:rPr lang="en" sz="1350"/>
              <a:t>Public room</a:t>
            </a:r>
            <a:endParaRPr sz="1350"/>
          </a:p>
          <a:p>
            <a:pPr indent="-314325" lvl="0" marL="457200" marR="0" rtl="0" algn="l">
              <a:lnSpc>
                <a:spcPct val="115000"/>
              </a:lnSpc>
              <a:spcBef>
                <a:spcPts val="0"/>
              </a:spcBef>
              <a:spcAft>
                <a:spcPts val="0"/>
              </a:spcAft>
              <a:buSzPts val="1350"/>
              <a:buChar char="●"/>
            </a:pPr>
            <a:r>
              <a:rPr lang="en" sz="1350"/>
              <a:t>Private room</a:t>
            </a:r>
            <a:endParaRPr sz="1350"/>
          </a:p>
          <a:p>
            <a:pPr indent="0" lvl="0" marL="0" marR="0" rtl="0" algn="l">
              <a:lnSpc>
                <a:spcPct val="115000"/>
              </a:lnSpc>
              <a:spcBef>
                <a:spcPts val="0"/>
              </a:spcBef>
              <a:spcAft>
                <a:spcPts val="0"/>
              </a:spcAft>
              <a:buSzPts val="935"/>
              <a:buNone/>
            </a:pPr>
            <a:r>
              <a:t/>
            </a:r>
            <a:endParaRPr sz="1350"/>
          </a:p>
          <a:p>
            <a:pPr indent="0" lvl="0" marL="0" marR="0" rtl="0" algn="l">
              <a:lnSpc>
                <a:spcPct val="115000"/>
              </a:lnSpc>
              <a:spcBef>
                <a:spcPts val="0"/>
              </a:spcBef>
              <a:spcAft>
                <a:spcPts val="0"/>
              </a:spcAft>
              <a:buSzPts val="935"/>
              <a:buNone/>
            </a:pPr>
            <a:r>
              <a:rPr b="1" lang="en" sz="1350"/>
              <a:t>Join room</a:t>
            </a:r>
            <a:endParaRPr b="1" sz="1350"/>
          </a:p>
          <a:p>
            <a:pPr indent="-314325" lvl="0" marL="457200" marR="0" rtl="0" algn="l">
              <a:lnSpc>
                <a:spcPct val="115000"/>
              </a:lnSpc>
              <a:spcBef>
                <a:spcPts val="0"/>
              </a:spcBef>
              <a:spcAft>
                <a:spcPts val="0"/>
              </a:spcAft>
              <a:buSzPts val="1350"/>
              <a:buChar char="●"/>
            </a:pPr>
            <a:r>
              <a:rPr lang="en" sz="1350"/>
              <a:t>Join private room</a:t>
            </a:r>
            <a:endParaRPr sz="1350"/>
          </a:p>
          <a:p>
            <a:pPr indent="-314325" lvl="0" marL="457200" marR="0" rtl="0" algn="l">
              <a:lnSpc>
                <a:spcPct val="115000"/>
              </a:lnSpc>
              <a:spcBef>
                <a:spcPts val="0"/>
              </a:spcBef>
              <a:spcAft>
                <a:spcPts val="0"/>
              </a:spcAft>
              <a:buSzPts val="1350"/>
              <a:buChar char="●"/>
            </a:pPr>
            <a:r>
              <a:rPr lang="en" sz="1350"/>
              <a:t>Join random public room</a:t>
            </a:r>
            <a:endParaRPr sz="1350"/>
          </a:p>
          <a:p>
            <a:pPr indent="0" lvl="0" marL="0" marR="0" rtl="0" algn="l">
              <a:lnSpc>
                <a:spcPct val="115000"/>
              </a:lnSpc>
              <a:spcBef>
                <a:spcPts val="0"/>
              </a:spcBef>
              <a:spcAft>
                <a:spcPts val="0"/>
              </a:spcAft>
              <a:buSzPts val="935"/>
              <a:buNone/>
            </a:pPr>
            <a:r>
              <a:t/>
            </a:r>
            <a:endParaRPr sz="1350"/>
          </a:p>
          <a:p>
            <a:pPr indent="0" lvl="0" marL="0" marR="0" rtl="0" algn="l">
              <a:lnSpc>
                <a:spcPct val="115000"/>
              </a:lnSpc>
              <a:spcBef>
                <a:spcPts val="0"/>
              </a:spcBef>
              <a:spcAft>
                <a:spcPts val="0"/>
              </a:spcAft>
              <a:buSzPts val="935"/>
              <a:buNone/>
            </a:pPr>
            <a:r>
              <a:rPr b="1" lang="en" sz="1350"/>
              <a:t>Leave room</a:t>
            </a:r>
            <a:endParaRPr b="1" sz="1350"/>
          </a:p>
          <a:p>
            <a:pPr indent="-314325" lvl="0" marL="457200" marR="0" rtl="0" algn="l">
              <a:lnSpc>
                <a:spcPct val="115000"/>
              </a:lnSpc>
              <a:spcBef>
                <a:spcPts val="0"/>
              </a:spcBef>
              <a:spcAft>
                <a:spcPts val="0"/>
              </a:spcAft>
              <a:buSzPts val="1350"/>
              <a:buChar char="●"/>
            </a:pPr>
            <a:r>
              <a:rPr lang="en" sz="1350"/>
              <a:t>Player can leave room</a:t>
            </a:r>
            <a:endParaRPr sz="1350"/>
          </a:p>
          <a:p>
            <a:pPr indent="-314325" lvl="0" marL="457200" marR="0" rtl="0" algn="l">
              <a:lnSpc>
                <a:spcPct val="115000"/>
              </a:lnSpc>
              <a:spcBef>
                <a:spcPts val="0"/>
              </a:spcBef>
              <a:spcAft>
                <a:spcPts val="0"/>
              </a:spcAft>
              <a:buSzPts val="1350"/>
              <a:buChar char="●"/>
            </a:pPr>
            <a:r>
              <a:rPr lang="en" sz="1350"/>
              <a:t>Room closes if room host leaves the room</a:t>
            </a:r>
            <a:endParaRPr sz="1350"/>
          </a:p>
          <a:p>
            <a:pPr indent="0" lvl="0" marL="0" marR="0" rtl="0" algn="l">
              <a:lnSpc>
                <a:spcPct val="115000"/>
              </a:lnSpc>
              <a:spcBef>
                <a:spcPts val="0"/>
              </a:spcBef>
              <a:spcAft>
                <a:spcPts val="0"/>
              </a:spcAft>
              <a:buSzPts val="935"/>
              <a:buNone/>
            </a:pPr>
            <a:r>
              <a:t/>
            </a:r>
            <a:endParaRPr sz="1350"/>
          </a:p>
          <a:p>
            <a:pPr indent="0" lvl="0" marL="0" marR="0" rtl="0" algn="l">
              <a:lnSpc>
                <a:spcPct val="115000"/>
              </a:lnSpc>
              <a:spcBef>
                <a:spcPts val="0"/>
              </a:spcBef>
              <a:spcAft>
                <a:spcPts val="0"/>
              </a:spcAft>
              <a:buSzPts val="935"/>
              <a:buNone/>
            </a:pPr>
            <a:r>
              <a:rPr b="1" lang="en" sz="1350"/>
              <a:t>Remove player</a:t>
            </a:r>
            <a:endParaRPr b="1" sz="1350"/>
          </a:p>
          <a:p>
            <a:pPr indent="-314325" lvl="0" marL="457200" marR="0" rtl="0" algn="l">
              <a:lnSpc>
                <a:spcPct val="115000"/>
              </a:lnSpc>
              <a:spcBef>
                <a:spcPts val="0"/>
              </a:spcBef>
              <a:spcAft>
                <a:spcPts val="0"/>
              </a:spcAft>
              <a:buSzPts val="1350"/>
              <a:buChar char="●"/>
            </a:pPr>
            <a:r>
              <a:rPr lang="en" sz="1350"/>
              <a:t>Room host may remove a player from the room</a:t>
            </a:r>
            <a:endParaRPr sz="1350"/>
          </a:p>
        </p:txBody>
      </p:sp>
      <p:pic>
        <p:nvPicPr>
          <p:cNvPr id="116" name="Google Shape;116;p20"/>
          <p:cNvPicPr preferRelativeResize="0"/>
          <p:nvPr/>
        </p:nvPicPr>
        <p:blipFill>
          <a:blip r:embed="rId3">
            <a:alphaModFix/>
          </a:blip>
          <a:stretch>
            <a:fillRect/>
          </a:stretch>
        </p:blipFill>
        <p:spPr>
          <a:xfrm>
            <a:off x="5291775" y="1024775"/>
            <a:ext cx="1992874" cy="3755999"/>
          </a:xfrm>
          <a:prstGeom prst="rect">
            <a:avLst/>
          </a:prstGeom>
          <a:noFill/>
          <a:ln cap="flat" cmpd="sng" w="9525">
            <a:solidFill>
              <a:schemeClr val="dk1"/>
            </a:solidFill>
            <a:prstDash val="solid"/>
            <a:round/>
            <a:headEnd len="sm" w="sm" type="none"/>
            <a:tailEnd len="sm" w="sm" type="none"/>
          </a:ln>
        </p:spPr>
      </p:pic>
      <p:sp>
        <p:nvSpPr>
          <p:cNvPr id="117" name="Google Shape;117;p20"/>
          <p:cNvSpPr/>
          <p:nvPr/>
        </p:nvSpPr>
        <p:spPr>
          <a:xfrm>
            <a:off x="5433200" y="1988425"/>
            <a:ext cx="1708200" cy="3501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5433200" y="2496059"/>
            <a:ext cx="1708200" cy="3501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0"/>
          <p:cNvPicPr preferRelativeResize="0"/>
          <p:nvPr/>
        </p:nvPicPr>
        <p:blipFill>
          <a:blip r:embed="rId4">
            <a:alphaModFix/>
          </a:blip>
          <a:stretch>
            <a:fillRect/>
          </a:stretch>
        </p:blipFill>
        <p:spPr>
          <a:xfrm>
            <a:off x="5290850" y="1022100"/>
            <a:ext cx="1992876" cy="3761349"/>
          </a:xfrm>
          <a:prstGeom prst="rect">
            <a:avLst/>
          </a:prstGeom>
          <a:noFill/>
          <a:ln cap="flat" cmpd="sng" w="9525">
            <a:solidFill>
              <a:schemeClr val="dk1"/>
            </a:solidFill>
            <a:prstDash val="solid"/>
            <a:round/>
            <a:headEnd len="sm" w="sm" type="none"/>
            <a:tailEnd len="sm" w="sm" type="none"/>
          </a:ln>
        </p:spPr>
      </p:pic>
      <p:pic>
        <p:nvPicPr>
          <p:cNvPr id="120" name="Google Shape;120;p20"/>
          <p:cNvPicPr preferRelativeResize="0"/>
          <p:nvPr/>
        </p:nvPicPr>
        <p:blipFill>
          <a:blip r:embed="rId5">
            <a:alphaModFix/>
          </a:blip>
          <a:stretch>
            <a:fillRect/>
          </a:stretch>
        </p:blipFill>
        <p:spPr>
          <a:xfrm>
            <a:off x="5291775" y="1017350"/>
            <a:ext cx="1992875" cy="3770851"/>
          </a:xfrm>
          <a:prstGeom prst="rect">
            <a:avLst/>
          </a:prstGeom>
          <a:noFill/>
          <a:ln cap="flat" cmpd="sng" w="9525">
            <a:solidFill>
              <a:schemeClr val="dk1"/>
            </a:solidFill>
            <a:prstDash val="solid"/>
            <a:round/>
            <a:headEnd len="sm" w="sm" type="none"/>
            <a:tailEnd len="sm" w="sm" type="none"/>
          </a:ln>
        </p:spPr>
      </p:pic>
      <p:pic>
        <p:nvPicPr>
          <p:cNvPr id="121" name="Google Shape;121;p20"/>
          <p:cNvPicPr preferRelativeResize="0"/>
          <p:nvPr/>
        </p:nvPicPr>
        <p:blipFill>
          <a:blip r:embed="rId6">
            <a:alphaModFix/>
          </a:blip>
          <a:stretch>
            <a:fillRect/>
          </a:stretch>
        </p:blipFill>
        <p:spPr>
          <a:xfrm>
            <a:off x="5290838" y="1017350"/>
            <a:ext cx="1992876" cy="3770850"/>
          </a:xfrm>
          <a:prstGeom prst="rect">
            <a:avLst/>
          </a:prstGeom>
          <a:noFill/>
          <a:ln cap="flat" cmpd="sng" w="9525">
            <a:solidFill>
              <a:schemeClr val="dk1"/>
            </a:solidFill>
            <a:prstDash val="solid"/>
            <a:round/>
            <a:headEnd len="sm" w="sm" type="none"/>
            <a:tailEnd len="sm" w="sm" type="none"/>
          </a:ln>
        </p:spPr>
      </p:pic>
      <p:pic>
        <p:nvPicPr>
          <p:cNvPr id="122" name="Google Shape;122;p20"/>
          <p:cNvPicPr preferRelativeResize="0"/>
          <p:nvPr/>
        </p:nvPicPr>
        <p:blipFill>
          <a:blip r:embed="rId7">
            <a:alphaModFix/>
          </a:blip>
          <a:stretch>
            <a:fillRect/>
          </a:stretch>
        </p:blipFill>
        <p:spPr>
          <a:xfrm>
            <a:off x="5290850" y="1017350"/>
            <a:ext cx="1992875" cy="3770849"/>
          </a:xfrm>
          <a:prstGeom prst="rect">
            <a:avLst/>
          </a:prstGeom>
          <a:noFill/>
          <a:ln cap="flat" cmpd="sng" w="9525">
            <a:solidFill>
              <a:schemeClr val="dk1"/>
            </a:solidFill>
            <a:prstDash val="solid"/>
            <a:round/>
            <a:headEnd len="sm" w="sm" type="none"/>
            <a:tailEnd len="sm" w="sm" type="none"/>
          </a:ln>
        </p:spPr>
      </p:pic>
      <p:sp>
        <p:nvSpPr>
          <p:cNvPr id="123" name="Google Shape;123;p20"/>
          <p:cNvSpPr/>
          <p:nvPr/>
        </p:nvSpPr>
        <p:spPr>
          <a:xfrm>
            <a:off x="7010150" y="3080650"/>
            <a:ext cx="273600" cy="1791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5433200" y="3029459"/>
            <a:ext cx="1708200" cy="3501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5609450" y="2221650"/>
            <a:ext cx="1338900" cy="3501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3000">
                <a:solidFill>
                  <a:srgbClr val="000000"/>
                </a:solidFill>
                <a:latin typeface="Open Sans"/>
                <a:ea typeface="Open Sans"/>
                <a:cs typeface="Open Sans"/>
                <a:sym typeface="Open Sans"/>
              </a:rPr>
              <a:t>Play Game</a:t>
            </a:r>
            <a:endParaRPr b="1" sz="3000">
              <a:solidFill>
                <a:srgbClr val="000000"/>
              </a:solidFill>
              <a:latin typeface="Open Sans"/>
              <a:ea typeface="Open Sans"/>
              <a:cs typeface="Open Sans"/>
              <a:sym typeface="Open Sans"/>
            </a:endParaRPr>
          </a:p>
        </p:txBody>
      </p:sp>
      <p:sp>
        <p:nvSpPr>
          <p:cNvPr id="131" name="Google Shape;131;p21"/>
          <p:cNvSpPr txBox="1"/>
          <p:nvPr>
            <p:ph idx="1" type="body"/>
          </p:nvPr>
        </p:nvSpPr>
        <p:spPr>
          <a:xfrm>
            <a:off x="311700" y="1149025"/>
            <a:ext cx="4119300" cy="37011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lang="en" sz="1400"/>
              <a:t>Each player will take turns to be the drawer.</a:t>
            </a:r>
            <a:endParaRPr sz="1400"/>
          </a:p>
          <a:p>
            <a:pPr indent="-317500" lvl="0" marL="457200" marR="0" rtl="0" algn="l">
              <a:lnSpc>
                <a:spcPct val="150000"/>
              </a:lnSpc>
              <a:spcBef>
                <a:spcPts val="0"/>
              </a:spcBef>
              <a:spcAft>
                <a:spcPts val="0"/>
              </a:spcAft>
              <a:buSzPts val="1400"/>
              <a:buAutoNum type="arabicPeriod"/>
            </a:pPr>
            <a:r>
              <a:rPr lang="en" sz="1400"/>
              <a:t>Game will provide drawer with a single word prompt</a:t>
            </a:r>
            <a:endParaRPr sz="1400"/>
          </a:p>
          <a:p>
            <a:pPr indent="-317500" lvl="0" marL="457200" marR="0" rtl="0" algn="l">
              <a:lnSpc>
                <a:spcPct val="150000"/>
              </a:lnSpc>
              <a:spcBef>
                <a:spcPts val="0"/>
              </a:spcBef>
              <a:spcAft>
                <a:spcPts val="0"/>
              </a:spcAft>
              <a:buSzPts val="1400"/>
              <a:buAutoNum type="arabicPeriod"/>
            </a:pPr>
            <a:r>
              <a:rPr lang="en" sz="1400"/>
              <a:t>Drawer have 5 seconds to prepare before round starts</a:t>
            </a:r>
            <a:endParaRPr sz="1400"/>
          </a:p>
          <a:p>
            <a:pPr indent="-317500" lvl="0" marL="457200" marR="0" rtl="0" algn="l">
              <a:lnSpc>
                <a:spcPct val="150000"/>
              </a:lnSpc>
              <a:spcBef>
                <a:spcPts val="0"/>
              </a:spcBef>
              <a:spcAft>
                <a:spcPts val="0"/>
              </a:spcAft>
              <a:buSzPts val="1400"/>
              <a:buAutoNum type="arabicPeriod"/>
            </a:pPr>
            <a:r>
              <a:rPr lang="en" sz="1400"/>
              <a:t>Drawer have 90 seconds to draw on the canvas</a:t>
            </a:r>
            <a:endParaRPr sz="1400"/>
          </a:p>
          <a:p>
            <a:pPr indent="-317500" lvl="0" marL="457200" marR="0" rtl="0" algn="l">
              <a:lnSpc>
                <a:spcPct val="150000"/>
              </a:lnSpc>
              <a:spcBef>
                <a:spcPts val="0"/>
              </a:spcBef>
              <a:spcAft>
                <a:spcPts val="0"/>
              </a:spcAft>
              <a:buSzPts val="1400"/>
              <a:buAutoNum type="arabicPeriod"/>
            </a:pPr>
            <a:r>
              <a:rPr lang="en" sz="1400"/>
              <a:t>Other players can attempt to guess the prompt within the time limit</a:t>
            </a:r>
            <a:endParaRPr sz="1400"/>
          </a:p>
          <a:p>
            <a:pPr indent="-317500" lvl="0" marL="457200" marR="0" rtl="0" algn="l">
              <a:lnSpc>
                <a:spcPct val="150000"/>
              </a:lnSpc>
              <a:spcBef>
                <a:spcPts val="0"/>
              </a:spcBef>
              <a:spcAft>
                <a:spcPts val="0"/>
              </a:spcAft>
              <a:buSzPts val="1400"/>
              <a:buAutoNum type="arabicPeriod"/>
            </a:pPr>
            <a:r>
              <a:rPr lang="en" sz="1400"/>
              <a:t>Both drawer and player will receive points as rewards if </a:t>
            </a:r>
            <a:r>
              <a:rPr lang="en" sz="1400"/>
              <a:t>answered</a:t>
            </a:r>
            <a:r>
              <a:rPr lang="en" sz="1400"/>
              <a:t> correctly, points received </a:t>
            </a:r>
            <a:endParaRPr sz="1400"/>
          </a:p>
        </p:txBody>
      </p:sp>
      <p:pic>
        <p:nvPicPr>
          <p:cNvPr id="132" name="Google Shape;132;p21"/>
          <p:cNvPicPr preferRelativeResize="0"/>
          <p:nvPr/>
        </p:nvPicPr>
        <p:blipFill>
          <a:blip r:embed="rId3">
            <a:alphaModFix/>
          </a:blip>
          <a:stretch>
            <a:fillRect/>
          </a:stretch>
        </p:blipFill>
        <p:spPr>
          <a:xfrm>
            <a:off x="5378525" y="722775"/>
            <a:ext cx="2175225" cy="4115924"/>
          </a:xfrm>
          <a:prstGeom prst="rect">
            <a:avLst/>
          </a:prstGeom>
          <a:noFill/>
          <a:ln cap="flat" cmpd="sng" w="9525">
            <a:solidFill>
              <a:schemeClr val="dk1"/>
            </a:solidFill>
            <a:prstDash val="solid"/>
            <a:round/>
            <a:headEnd len="sm" w="sm" type="none"/>
            <a:tailEnd len="sm" w="sm" type="none"/>
          </a:ln>
        </p:spPr>
      </p:pic>
      <p:sp>
        <p:nvSpPr>
          <p:cNvPr id="133" name="Google Shape;133;p21"/>
          <p:cNvSpPr/>
          <p:nvPr/>
        </p:nvSpPr>
        <p:spPr>
          <a:xfrm>
            <a:off x="5802450" y="1510750"/>
            <a:ext cx="1327200" cy="3975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1"/>
          <p:cNvPicPr preferRelativeResize="0"/>
          <p:nvPr/>
        </p:nvPicPr>
        <p:blipFill>
          <a:blip r:embed="rId4">
            <a:alphaModFix/>
          </a:blip>
          <a:stretch>
            <a:fillRect/>
          </a:stretch>
        </p:blipFill>
        <p:spPr>
          <a:xfrm>
            <a:off x="5378425" y="765891"/>
            <a:ext cx="2175250" cy="4072809"/>
          </a:xfrm>
          <a:prstGeom prst="rect">
            <a:avLst/>
          </a:prstGeom>
          <a:noFill/>
          <a:ln cap="flat" cmpd="sng" w="9525">
            <a:solidFill>
              <a:schemeClr val="dk1"/>
            </a:solidFill>
            <a:prstDash val="solid"/>
            <a:round/>
            <a:headEnd len="sm" w="sm" type="none"/>
            <a:tailEnd len="sm" w="sm" type="none"/>
          </a:ln>
        </p:spPr>
      </p:pic>
      <p:pic>
        <p:nvPicPr>
          <p:cNvPr id="135" name="Google Shape;135;p21"/>
          <p:cNvPicPr preferRelativeResize="0"/>
          <p:nvPr/>
        </p:nvPicPr>
        <p:blipFill rotWithShape="1">
          <a:blip r:embed="rId5">
            <a:alphaModFix/>
          </a:blip>
          <a:srcRect b="0" l="754" r="0" t="0"/>
          <a:stretch/>
        </p:blipFill>
        <p:spPr>
          <a:xfrm>
            <a:off x="5378525" y="722775"/>
            <a:ext cx="2175226" cy="4115926"/>
          </a:xfrm>
          <a:prstGeom prst="rect">
            <a:avLst/>
          </a:prstGeom>
          <a:noFill/>
          <a:ln cap="flat" cmpd="sng" w="9525">
            <a:solidFill>
              <a:schemeClr val="dk1"/>
            </a:solidFill>
            <a:prstDash val="solid"/>
            <a:round/>
            <a:headEnd len="sm" w="sm" type="none"/>
            <a:tailEnd len="sm" w="sm" type="none"/>
          </a:ln>
        </p:spPr>
      </p:pic>
      <p:pic>
        <p:nvPicPr>
          <p:cNvPr id="136" name="Google Shape;136;p21"/>
          <p:cNvPicPr preferRelativeResize="0"/>
          <p:nvPr/>
        </p:nvPicPr>
        <p:blipFill>
          <a:blip r:embed="rId6">
            <a:alphaModFix/>
          </a:blip>
          <a:stretch>
            <a:fillRect/>
          </a:stretch>
        </p:blipFill>
        <p:spPr>
          <a:xfrm>
            <a:off x="5378446" y="722794"/>
            <a:ext cx="2175225" cy="4115890"/>
          </a:xfrm>
          <a:prstGeom prst="rect">
            <a:avLst/>
          </a:prstGeom>
          <a:noFill/>
          <a:ln cap="flat" cmpd="sng" w="9525">
            <a:solidFill>
              <a:schemeClr val="dk1"/>
            </a:solidFill>
            <a:prstDash val="solid"/>
            <a:round/>
            <a:headEnd len="sm" w="sm" type="none"/>
            <a:tailEnd len="sm" w="sm" type="none"/>
          </a:ln>
        </p:spPr>
      </p:pic>
      <p:sp>
        <p:nvSpPr>
          <p:cNvPr id="137" name="Google Shape;137;p21"/>
          <p:cNvSpPr/>
          <p:nvPr/>
        </p:nvSpPr>
        <p:spPr>
          <a:xfrm>
            <a:off x="5384784" y="3458449"/>
            <a:ext cx="443700" cy="1227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flipH="1" rot="10800000">
            <a:off x="5384784" y="1647326"/>
            <a:ext cx="758100" cy="481079"/>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